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93" r:id="rId5"/>
  </p:sldMasterIdLst>
  <p:sldIdLst>
    <p:sldId id="257" r:id="rId6"/>
    <p:sldId id="266" r:id="rId7"/>
    <p:sldId id="256" r:id="rId8"/>
    <p:sldId id="260" r:id="rId9"/>
    <p:sldId id="269" r:id="rId10"/>
    <p:sldId id="261" r:id="rId11"/>
    <p:sldId id="262" r:id="rId12"/>
    <p:sldId id="263" r:id="rId13"/>
    <p:sldId id="267" r:id="rId14"/>
    <p:sldId id="268" r:id="rId15"/>
    <p:sldId id="301" r:id="rId16"/>
    <p:sldId id="281" r:id="rId17"/>
    <p:sldId id="270" r:id="rId18"/>
    <p:sldId id="272" r:id="rId19"/>
    <p:sldId id="273" r:id="rId20"/>
    <p:sldId id="258" r:id="rId21"/>
    <p:sldId id="259" r:id="rId22"/>
    <p:sldId id="274" r:id="rId23"/>
    <p:sldId id="279" r:id="rId24"/>
    <p:sldId id="276" r:id="rId25"/>
    <p:sldId id="277" r:id="rId26"/>
    <p:sldId id="265" r:id="rId27"/>
    <p:sldId id="264" r:id="rId28"/>
    <p:sldId id="280" r:id="rId29"/>
    <p:sldId id="282" r:id="rId30"/>
    <p:sldId id="283" r:id="rId31"/>
    <p:sldId id="291" r:id="rId32"/>
    <p:sldId id="292" r:id="rId33"/>
    <p:sldId id="293" r:id="rId34"/>
    <p:sldId id="294" r:id="rId35"/>
    <p:sldId id="295" r:id="rId36"/>
    <p:sldId id="296" r:id="rId37"/>
    <p:sldId id="297" r:id="rId38"/>
    <p:sldId id="298" r:id="rId39"/>
    <p:sldId id="300" r:id="rId40"/>
  </p:sldIdLst>
  <p:sldSz cx="18288000" cy="10287000"/>
  <p:notesSz cx="6858000" cy="9144000"/>
  <p:embeddedFontLst>
    <p:embeddedFont>
      <p:font typeface="Canva Sans" panose="020B0604020202020204" charset="0"/>
      <p:regular r:id="rId41"/>
    </p:embeddedFont>
    <p:embeddedFont>
      <p:font typeface="Canva Sans Bold" panose="020B0604020202020204" charset="0"/>
      <p:regular r:id="rId42"/>
    </p:embeddedFont>
    <p:embeddedFont>
      <p:font typeface="Century Gothic" panose="020B0502020202020204" pitchFamily="34" charset="0"/>
      <p:regular r:id="rId43"/>
      <p:bold r:id="rId44"/>
      <p:italic r:id="rId45"/>
      <p:boldItalic r:id="rId46"/>
    </p:embeddedFont>
    <p:embeddedFont>
      <p:font typeface="Glacial Indifference Bold" panose="020B0604020202020204" charset="0"/>
      <p:regular r:id="rId47"/>
    </p:embeddedFont>
    <p:embeddedFont>
      <p:font typeface="KG Primary Penmanship" panose="020B0604020202020204" charset="0"/>
      <p:regular r:id="rId48"/>
    </p:embeddedFont>
    <p:embeddedFont>
      <p:font typeface="Neue Einstellung Bold" panose="020B0604020202020204" charset="0"/>
      <p:regular r:id="rId49"/>
    </p:embeddedFont>
    <p:embeddedFont>
      <p:font typeface="Poppins Bold" panose="020B0604020202020204" charset="0"/>
      <p:regular r:id="rId50"/>
      <p:bold r:id="rId51"/>
    </p:embeddedFont>
    <p:embeddedFont>
      <p:font typeface="Poppins Semi-Bold" panose="020B0604020202020204" charset="0"/>
      <p:regular r:id="rId52"/>
    </p:embeddedFont>
    <p:embeddedFont>
      <p:font typeface="Script MT Bold" panose="03040602040607080904" pitchFamily="66" charset="0"/>
      <p:bold r:id="rId53"/>
    </p:embeddedFont>
    <p:embeddedFont>
      <p:font typeface="Source Sans Pro" panose="020B0503030403020204" pitchFamily="34" charset="0"/>
      <p:regular r:id="rId54"/>
      <p:bold r:id="rId55"/>
      <p:italic r:id="rId56"/>
      <p:boldItalic r:id="rId57"/>
    </p:embeddedFont>
    <p:embeddedFont>
      <p:font typeface="Source Sans Pro Bold" panose="020B0703030403020204" charset="0"/>
      <p:bold r:id="rId58"/>
    </p:embeddedFont>
    <p:embeddedFont>
      <p:font typeface="Tenorite Display" panose="00000500000000000000" pitchFamily="2"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BEE6B8-3D08-4993-B405-78AA0094D170}">
          <p14:sldIdLst>
            <p14:sldId id="257"/>
          </p14:sldIdLst>
        </p14:section>
        <p14:section name="Summary Section" id="{98CB9386-5FB5-451B-8E8F-5FFBA386278D}">
          <p14:sldIdLst>
            <p14:sldId id="266"/>
          </p14:sldIdLst>
        </p14:section>
        <p14:section name="First Presentation 2016" id="{A256B115-1A58-43E3-9D7B-65BA63D8B6F4}">
          <p14:sldIdLst>
            <p14:sldId id="256"/>
          </p14:sldIdLst>
        </p14:section>
        <p14:section name="Section 2" id="{43C4E226-EE25-41DB-AA92-BB0DAA870108}">
          <p14:sldIdLst>
            <p14:sldId id="260"/>
            <p14:sldId id="269"/>
          </p14:sldIdLst>
        </p14:section>
        <p14:section name="Section 3" id="{B310C694-4D9A-41B8-A651-4866993DD3F8}">
          <p14:sldIdLst>
            <p14:sldId id="261"/>
          </p14:sldIdLst>
        </p14:section>
        <p14:section name="Section 4" id="{D19BE69F-6C45-4289-9B15-9C0804D00130}">
          <p14:sldIdLst>
            <p14:sldId id="262"/>
          </p14:sldIdLst>
        </p14:section>
        <p14:section name="Section 5" id="{7430A198-2A8A-4A72-974A-C31B7E89B068}">
          <p14:sldIdLst>
            <p14:sldId id="263"/>
          </p14:sldIdLst>
        </p14:section>
        <p14:section name="Section 6" id="{20347A48-4E01-4BAA-82F1-FD63015765F5}">
          <p14:sldIdLst>
            <p14:sldId id="267"/>
            <p14:sldId id="268"/>
            <p14:sldId id="301"/>
            <p14:sldId id="281"/>
            <p14:sldId id="270"/>
          </p14:sldIdLst>
        </p14:section>
        <p14:section name="Pathophysiology" id="{2CD8429F-9299-424F-95C0-8AC8CCDFA77F}">
          <p14:sldIdLst/>
        </p14:section>
        <p14:section name="Section 1" id="{AD5D3482-BA8B-4AC3-8F7E-2B7247C19059}">
          <p14:sldIdLst>
            <p14:sldId id="272"/>
          </p14:sldIdLst>
        </p14:section>
        <p14:section name="Section 2" id="{F5762490-BD7C-45B1-AF20-710C84BE9D82}">
          <p14:sldIdLst>
            <p14:sldId id="273"/>
          </p14:sldIdLst>
        </p14:section>
        <p14:section name="Section 3" id="{0E0B5E3C-CDEA-4D19-8417-D2F28067DBDC}">
          <p14:sldIdLst>
            <p14:sldId id="258"/>
          </p14:sldIdLst>
        </p14:section>
        <p14:section name="Section 4" id="{AB0D65CB-B5FD-44BF-8A31-34E377B1654D}">
          <p14:sldIdLst>
            <p14:sldId id="259"/>
          </p14:sldIdLst>
        </p14:section>
        <p14:section name="Section 5" id="{34B98023-787A-46A6-8DCC-34F1A4AAB34F}">
          <p14:sldIdLst>
            <p14:sldId id="274"/>
          </p14:sldIdLst>
        </p14:section>
        <p14:section name="Section 7" id="{C64454BE-7B54-4A8C-89AD-3818B9D9E946}">
          <p14:sldIdLst>
            <p14:sldId id="279"/>
            <p14:sldId id="276"/>
          </p14:sldIdLst>
        </p14:section>
        <p14:section name="Section 8" id="{BB231163-6FF8-4725-8C9E-F1BD57B9EEFB}">
          <p14:sldIdLst>
            <p14:sldId id="277"/>
          </p14:sldIdLst>
        </p14:section>
        <p14:section name="Section 9" id="{DF389052-A309-4486-AD69-521A6234B72B}">
          <p14:sldIdLst>
            <p14:sldId id="265"/>
            <p14:sldId id="264"/>
            <p14:sldId id="280"/>
          </p14:sldIdLst>
        </p14:section>
        <p14:section name="Section 10" id="{235EFB67-5258-45D0-B5E1-62E09BD028B8}">
          <p14:sldIdLst>
            <p14:sldId id="282"/>
            <p14:sldId id="283"/>
          </p14:sldIdLst>
        </p14:section>
        <p14:section name="Questions" id="{1E2E5B24-F791-4398-A433-F17BCF94F460}">
          <p14:sldIdLst>
            <p14:sldId id="291"/>
            <p14:sldId id="292"/>
            <p14:sldId id="293"/>
            <p14:sldId id="294"/>
            <p14:sldId id="295"/>
            <p14:sldId id="296"/>
            <p14:sldId id="297"/>
            <p14:sldId id="298"/>
          </p14:sldIdLst>
        </p14:section>
        <p14:section name="Thanks" id="{EBADD34D-0D9A-42A8-B093-E7D4DC9E6ABC}">
          <p14:sldIdLst>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8C40E-4A17-4BCA-A9AD-F49C2FEDE895}" v="152" dt="2025-03-27T00:32:16.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620"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font" Target="fonts/font19.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ctrTitle"/>
          </p:nvPr>
        </p:nvSpPr>
        <p:spPr>
          <a:xfrm>
            <a:off x="2057400" y="2705108"/>
            <a:ext cx="14173200" cy="2737644"/>
          </a:xfrm>
        </p:spPr>
        <p:txBody>
          <a:bodyPr anchor="b">
            <a:normAutofit/>
          </a:bodyPr>
          <a:lstStyle>
            <a:lvl1pPr algn="l">
              <a:defRPr sz="9000"/>
            </a:lvl1pPr>
          </a:lstStyle>
          <a:p>
            <a:r>
              <a:rPr lang="en-US"/>
              <a:t>Click to edit Master title style</a:t>
            </a:r>
            <a:endParaRPr lang="en-US" dirty="0"/>
          </a:p>
        </p:txBody>
      </p:sp>
      <p:sp>
        <p:nvSpPr>
          <p:cNvPr id="3" name="Subtitle 2"/>
          <p:cNvSpPr>
            <a:spLocks noGrp="1"/>
          </p:cNvSpPr>
          <p:nvPr>
            <p:ph type="subTitle" idx="1"/>
          </p:nvPr>
        </p:nvSpPr>
        <p:spPr>
          <a:xfrm>
            <a:off x="2057400" y="5448302"/>
            <a:ext cx="14173200" cy="1028700"/>
          </a:xfr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1864342" y="6471492"/>
            <a:ext cx="4366260" cy="561963"/>
          </a:xfrm>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2057400" y="6485768"/>
            <a:ext cx="9601200" cy="547688"/>
          </a:xfrm>
        </p:spPr>
        <p:txBody>
          <a:bodyPr/>
          <a:lstStyle/>
          <a:p>
            <a:endParaRPr lang="en-US"/>
          </a:p>
        </p:txBody>
      </p:sp>
      <p:sp>
        <p:nvSpPr>
          <p:cNvPr id="6" name="Slide Number Placeholder 5"/>
          <p:cNvSpPr>
            <a:spLocks noGrp="1"/>
          </p:cNvSpPr>
          <p:nvPr>
            <p:ph type="sldNum" sz="quarter" idx="12"/>
          </p:nvPr>
        </p:nvSpPr>
        <p:spPr>
          <a:xfrm>
            <a:off x="12115800" y="2146300"/>
            <a:ext cx="4114800"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597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033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028701" y="1130300"/>
            <a:ext cx="16230599" cy="4202903"/>
          </a:xfrm>
        </p:spPr>
        <p:txBody>
          <a:bodyPr anchor="b">
            <a:normAutofit/>
          </a:bodyPr>
          <a:lstStyle>
            <a:lvl1pPr algn="r">
              <a:defRPr sz="6000"/>
            </a:lvl1pPr>
          </a:lstStyle>
          <a:p>
            <a:r>
              <a:rPr lang="en-US"/>
              <a:t>Click to edit Master title style</a:t>
            </a:r>
            <a:endParaRPr lang="en-US" dirty="0"/>
          </a:p>
        </p:txBody>
      </p:sp>
      <p:sp>
        <p:nvSpPr>
          <p:cNvPr id="3" name="Text Placeholder 2"/>
          <p:cNvSpPr>
            <a:spLocks noGrp="1"/>
          </p:cNvSpPr>
          <p:nvPr>
            <p:ph type="body" idx="1"/>
          </p:nvPr>
        </p:nvSpPr>
        <p:spPr>
          <a:xfrm>
            <a:off x="1536701" y="5462588"/>
            <a:ext cx="15735300" cy="1433513"/>
          </a:xfrm>
        </p:spPr>
        <p:txBody>
          <a:bodyPr>
            <a:normAutofit/>
          </a:bodyPr>
          <a:lstStyle>
            <a:lvl1pPr marL="0" indent="0" algn="r">
              <a:buNone/>
              <a:defRPr sz="33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721678" y="571501"/>
            <a:ext cx="4366260" cy="547688"/>
          </a:xfrm>
        </p:spPr>
        <p:txBody>
          <a:bodyPr/>
          <a:lstStyle>
            <a:lvl1pPr algn="r">
              <a:defRPr/>
            </a:lvl1p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1028700" y="571502"/>
            <a:ext cx="10487238" cy="546098"/>
          </a:xfrm>
        </p:spPr>
        <p:txBody>
          <a:bodyPr/>
          <a:lstStyle/>
          <a:p>
            <a:endParaRPr lang="en-US"/>
          </a:p>
        </p:txBody>
      </p:sp>
      <p:sp>
        <p:nvSpPr>
          <p:cNvPr id="6" name="Slide Number Placeholder 5"/>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80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8700" y="3291839"/>
            <a:ext cx="8001000" cy="603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291839"/>
            <a:ext cx="8001000" cy="603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623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0" y="1143000"/>
            <a:ext cx="12915900" cy="19431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1614" y="3275703"/>
            <a:ext cx="7619987" cy="1235868"/>
          </a:xfrm>
        </p:spPr>
        <p:txBody>
          <a:bodyPr anchor="b">
            <a:norm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28701" y="4699000"/>
            <a:ext cx="7967663" cy="4629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1200" y="3275703"/>
            <a:ext cx="7658100" cy="1235868"/>
          </a:xfrm>
        </p:spPr>
        <p:txBody>
          <a:bodyPr anchor="b">
            <a:norm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4699000"/>
            <a:ext cx="8001000" cy="4629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4246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8496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1513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700" y="2286000"/>
            <a:ext cx="6172200" cy="2400300"/>
          </a:xfrm>
        </p:spPr>
        <p:txBody>
          <a:bodyPr anchor="b"/>
          <a:lstStyle>
            <a:lvl1pPr algn="l">
              <a:defRPr sz="4800"/>
            </a:lvl1pPr>
          </a:lstStyle>
          <a:p>
            <a:r>
              <a:rPr lang="en-US"/>
              <a:t>Click to edit Master title style</a:t>
            </a:r>
            <a:endParaRPr lang="en-US" dirty="0"/>
          </a:p>
        </p:txBody>
      </p:sp>
      <p:sp>
        <p:nvSpPr>
          <p:cNvPr id="3" name="Content Placeholder 2"/>
          <p:cNvSpPr>
            <a:spLocks noGrp="1"/>
          </p:cNvSpPr>
          <p:nvPr>
            <p:ph idx="1"/>
          </p:nvPr>
        </p:nvSpPr>
        <p:spPr>
          <a:xfrm>
            <a:off x="7493373" y="1120139"/>
            <a:ext cx="9765927" cy="82078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8700" y="4686299"/>
            <a:ext cx="6172200" cy="464172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6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700" y="2286000"/>
            <a:ext cx="10309860" cy="2400300"/>
          </a:xfrm>
        </p:spPr>
        <p:txBody>
          <a:bodyPr anchor="b"/>
          <a:lstStyle>
            <a:lvl1pPr algn="l">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791857" y="1126862"/>
            <a:ext cx="5467443" cy="8201165"/>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28700" y="4686299"/>
            <a:ext cx="10309860" cy="464172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2592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666" y="7046041"/>
            <a:ext cx="16233051" cy="1229033"/>
          </a:xfrm>
        </p:spPr>
        <p:txBody>
          <a:bodyPr anchor="b"/>
          <a:lstStyle>
            <a:lvl1pPr algn="l">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2591" y="1412159"/>
            <a:ext cx="16232760" cy="5217242"/>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28700" y="8275073"/>
            <a:ext cx="16230600" cy="1052954"/>
          </a:xfrm>
        </p:spPr>
        <p:txBody>
          <a:bodyPr/>
          <a:lstStyle>
            <a:lvl1pPr marL="0" indent="0" algn="l">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082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028700" y="1130299"/>
            <a:ext cx="16230600" cy="4203701"/>
          </a:xfrm>
        </p:spPr>
        <p:txBody>
          <a:bodyPr anchor="ct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536701" y="5473700"/>
            <a:ext cx="15195774" cy="1498601"/>
          </a:xfrm>
        </p:spPr>
        <p:txBody>
          <a:bodyPr anchor="ct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1721678" y="571501"/>
            <a:ext cx="4366260" cy="547688"/>
          </a:xfrm>
        </p:spPr>
        <p:txBody>
          <a:bodyPr/>
          <a:lstStyle>
            <a:lvl1pPr algn="r">
              <a:defRPr/>
            </a:lvl1p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a:xfrm>
            <a:off x="1028700" y="569912"/>
            <a:ext cx="10487238" cy="547688"/>
          </a:xfrm>
        </p:spPr>
        <p:txBody>
          <a:bodyPr/>
          <a:lstStyle/>
          <a:p>
            <a:endParaRPr lang="en-US"/>
          </a:p>
        </p:txBody>
      </p:sp>
      <p:sp>
        <p:nvSpPr>
          <p:cNvPr id="7" name="Slide Number Placeholder 6"/>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5329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536701" y="1130300"/>
            <a:ext cx="15227300" cy="3906743"/>
          </a:xfrm>
        </p:spPr>
        <p:txBody>
          <a:bodyPr anchor="ctr"/>
          <a:lstStyle>
            <a:lvl1pPr algn="l">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955798" y="5048335"/>
            <a:ext cx="14389104" cy="666665"/>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536701" y="5939794"/>
            <a:ext cx="15227300" cy="1019807"/>
          </a:xfrm>
        </p:spPr>
        <p:txBody>
          <a:bodyPr anchor="ctr">
            <a:norm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1721678" y="571501"/>
            <a:ext cx="4366260" cy="547688"/>
          </a:xfrm>
        </p:spPr>
        <p:txBody>
          <a:bodyPr/>
          <a:lstStyle>
            <a:lvl1pPr algn="r">
              <a:defRPr/>
            </a:lvl1p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a:xfrm>
            <a:off x="1028700" y="569912"/>
            <a:ext cx="10487238" cy="547688"/>
          </a:xfrm>
        </p:spPr>
        <p:txBody>
          <a:bodyPr/>
          <a:lstStyle/>
          <a:p>
            <a:endParaRPr lang="en-US"/>
          </a:p>
        </p:txBody>
      </p:sp>
      <p:sp>
        <p:nvSpPr>
          <p:cNvPr id="7" name="Slide Number Placeholder 6"/>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
        <p:nvSpPr>
          <p:cNvPr id="9" name="TextBox 8"/>
          <p:cNvSpPr txBox="1"/>
          <p:nvPr/>
        </p:nvSpPr>
        <p:spPr>
          <a:xfrm>
            <a:off x="714375" y="140017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0" name="TextBox 9"/>
          <p:cNvSpPr txBox="1"/>
          <p:nvPr/>
        </p:nvSpPr>
        <p:spPr>
          <a:xfrm>
            <a:off x="16476345" y="40519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69157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536743" y="1687052"/>
            <a:ext cx="15219279" cy="3767753"/>
          </a:xfrm>
        </p:spPr>
        <p:txBody>
          <a:bodyPr anchor="b"/>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536701" y="5472473"/>
            <a:ext cx="15216981" cy="1499828"/>
          </a:xfrm>
        </p:spPr>
        <p:txBody>
          <a:bodyPr anchor="t"/>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1721678" y="568325"/>
            <a:ext cx="4366260" cy="547688"/>
          </a:xfrm>
        </p:spPr>
        <p:txBody>
          <a:bodyPr/>
          <a:lstStyle>
            <a:lvl1pPr algn="r">
              <a:defRPr/>
            </a:lvl1p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a:xfrm>
            <a:off x="1028700" y="568325"/>
            <a:ext cx="10487238" cy="547688"/>
          </a:xfrm>
        </p:spPr>
        <p:txBody>
          <a:bodyPr/>
          <a:lstStyle/>
          <a:p>
            <a:endParaRPr lang="en-US"/>
          </a:p>
        </p:txBody>
      </p:sp>
      <p:sp>
        <p:nvSpPr>
          <p:cNvPr id="7" name="Slide Number Placeholder 6"/>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691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4343401" y="1142999"/>
            <a:ext cx="12915899" cy="1955801"/>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28700" y="3303120"/>
            <a:ext cx="5184648" cy="925980"/>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028699" y="4356848"/>
            <a:ext cx="5184648" cy="497119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6553200" y="3301999"/>
            <a:ext cx="5184648" cy="939801"/>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550287" y="4356101"/>
            <a:ext cx="5184648" cy="497192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2077700" y="3289299"/>
            <a:ext cx="5184648" cy="939801"/>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2077702" y="4356848"/>
            <a:ext cx="5184648" cy="497119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654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4343401" y="1143000"/>
            <a:ext cx="12915899" cy="19431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032927" y="6286501"/>
            <a:ext cx="5177373" cy="1024148"/>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032927" y="3543300"/>
            <a:ext cx="5177373"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032927" y="7310647"/>
            <a:ext cx="5177373" cy="2017382"/>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6561395" y="6286501"/>
            <a:ext cx="5173403" cy="1024148"/>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561395" y="3543300"/>
            <a:ext cx="5173404"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561397" y="7310645"/>
            <a:ext cx="5173403" cy="2017382"/>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2074597" y="6286501"/>
            <a:ext cx="5184704" cy="1024148"/>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2074783" y="3543300"/>
            <a:ext cx="5171817"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2074597" y="7310642"/>
            <a:ext cx="5178668" cy="2017382"/>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757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3291839"/>
            <a:ext cx="16230600" cy="6036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604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Vertical Title 1"/>
          <p:cNvSpPr>
            <a:spLocks noGrp="1"/>
          </p:cNvSpPr>
          <p:nvPr>
            <p:ph type="title" orient="vert"/>
          </p:nvPr>
        </p:nvSpPr>
        <p:spPr>
          <a:xfrm>
            <a:off x="14173200" y="1117600"/>
            <a:ext cx="3086100" cy="585470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6700" y="1117601"/>
            <a:ext cx="12306302"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721678" y="569912"/>
            <a:ext cx="4366260" cy="547688"/>
          </a:xfrm>
        </p:spPr>
        <p:txBody>
          <a:bodyPr/>
          <a:lstStyle>
            <a:lvl1pPr algn="r">
              <a:defRPr/>
            </a:lvl1p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1028700" y="571501"/>
            <a:ext cx="10487238" cy="547688"/>
          </a:xfrm>
        </p:spPr>
        <p:txBody>
          <a:bodyPr/>
          <a:lstStyle/>
          <a:p>
            <a:endParaRPr lang="en-US"/>
          </a:p>
        </p:txBody>
      </p:sp>
      <p:sp>
        <p:nvSpPr>
          <p:cNvPr id="6" name="Slide Number Placeholder 5"/>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101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8288000" cy="2162175"/>
          </a:xfrm>
          <a:prstGeom prst="rect">
            <a:avLst/>
          </a:prstGeom>
        </p:spPr>
      </p:pic>
      <p:sp>
        <p:nvSpPr>
          <p:cNvPr id="2" name="Title Placeholder 1"/>
          <p:cNvSpPr>
            <a:spLocks noGrp="1"/>
          </p:cNvSpPr>
          <p:nvPr>
            <p:ph type="title"/>
          </p:nvPr>
        </p:nvSpPr>
        <p:spPr>
          <a:xfrm>
            <a:off x="4343400" y="1146560"/>
            <a:ext cx="12915900" cy="19395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3291841"/>
            <a:ext cx="16230600" cy="60361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893040" y="9534526"/>
            <a:ext cx="4366260"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1D8BD707-D9CF-40AE-B4C6-C98DA3205C09}" type="datetimeFigureOut">
              <a:rPr lang="en-US" smtClean="0"/>
              <a:pPr/>
              <a:t>8/30/2025</a:t>
            </a:fld>
            <a:endParaRPr lang="en-US"/>
          </a:p>
        </p:txBody>
      </p:sp>
      <p:sp>
        <p:nvSpPr>
          <p:cNvPr id="5" name="Footer Placeholder 4"/>
          <p:cNvSpPr>
            <a:spLocks noGrp="1"/>
          </p:cNvSpPr>
          <p:nvPr>
            <p:ph type="ftr" sz="quarter" idx="3"/>
          </p:nvPr>
        </p:nvSpPr>
        <p:spPr>
          <a:xfrm>
            <a:off x="1028700" y="9533768"/>
            <a:ext cx="11658600" cy="547688"/>
          </a:xfrm>
          <a:prstGeom prst="rect">
            <a:avLst/>
          </a:prstGeom>
        </p:spPr>
        <p:txBody>
          <a:bodyPr vert="horz" lIns="91440" tIns="45720" rIns="91440" bIns="45720" rtlCol="0" anchor="ctr"/>
          <a:lstStyle>
            <a:lvl1pPr algn="l">
              <a:defRPr sz="15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44500" y="571501"/>
            <a:ext cx="4114800"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17923569"/>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xStyles>
    <p:titleStyle>
      <a:lvl1pPr algn="r" defTabSz="1371600" rtl="0" eaLnBrk="1" latinLnBrk="0" hangingPunct="1">
        <a:lnSpc>
          <a:spcPct val="90000"/>
        </a:lnSpc>
        <a:spcBef>
          <a:spcPct val="0"/>
        </a:spcBef>
        <a:buNone/>
        <a:defRPr sz="6000" kern="1200" cap="all" baseline="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3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8.svg"/><Relationship Id="rId7" Type="http://schemas.openxmlformats.org/officeDocument/2006/relationships/image" Target="../media/image94.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5.sv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8.svg"/><Relationship Id="rId7" Type="http://schemas.openxmlformats.org/officeDocument/2006/relationships/image" Target="../media/image94.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5.svg"/></Relationships>
</file>

<file path=ppt/slides/_rels/slide12.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18" Type="http://schemas.openxmlformats.org/officeDocument/2006/relationships/image" Target="../media/image118.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image" Target="../media/image102.jpeg"/><Relationship Id="rId16" Type="http://schemas.openxmlformats.org/officeDocument/2006/relationships/image" Target="../media/image116.svg"/><Relationship Id="rId20" Type="http://schemas.openxmlformats.org/officeDocument/2006/relationships/image" Target="../media/image120.sv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19" Type="http://schemas.openxmlformats.org/officeDocument/2006/relationships/image" Target="../media/image119.pn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1.png"/></Relationships>
</file>

<file path=ppt/slides/_rels/slide1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slides/_rels/slide15.xml.rels><?xml version="1.0" encoding="UTF-8" standalone="yes"?>
<Relationships xmlns="http://schemas.openxmlformats.org/package/2006/relationships"><Relationship Id="rId13" Type="http://schemas.openxmlformats.org/officeDocument/2006/relationships/image" Target="../media/image142.svg"/><Relationship Id="rId18" Type="http://schemas.openxmlformats.org/officeDocument/2006/relationships/image" Target="../media/image147.png"/><Relationship Id="rId26" Type="http://schemas.openxmlformats.org/officeDocument/2006/relationships/image" Target="../media/image127.png"/><Relationship Id="rId3" Type="http://schemas.openxmlformats.org/officeDocument/2006/relationships/image" Target="../media/image132.svg"/><Relationship Id="rId21" Type="http://schemas.openxmlformats.org/officeDocument/2006/relationships/image" Target="../media/image150.svg"/><Relationship Id="rId7" Type="http://schemas.openxmlformats.org/officeDocument/2006/relationships/image" Target="../media/image136.svg"/><Relationship Id="rId12" Type="http://schemas.openxmlformats.org/officeDocument/2006/relationships/image" Target="../media/image141.png"/><Relationship Id="rId17" Type="http://schemas.openxmlformats.org/officeDocument/2006/relationships/image" Target="../media/image146.svg"/><Relationship Id="rId25" Type="http://schemas.openxmlformats.org/officeDocument/2006/relationships/image" Target="../media/image154.svg"/><Relationship Id="rId33" Type="http://schemas.openxmlformats.org/officeDocument/2006/relationships/image" Target="../media/image161.png"/><Relationship Id="rId2" Type="http://schemas.openxmlformats.org/officeDocument/2006/relationships/image" Target="../media/image131.png"/><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0.svg"/><Relationship Id="rId24" Type="http://schemas.openxmlformats.org/officeDocument/2006/relationships/image" Target="../media/image153.png"/><Relationship Id="rId32" Type="http://schemas.openxmlformats.org/officeDocument/2006/relationships/image" Target="../media/image160.svg"/><Relationship Id="rId5" Type="http://schemas.openxmlformats.org/officeDocument/2006/relationships/image" Target="../media/image134.svg"/><Relationship Id="rId15" Type="http://schemas.openxmlformats.org/officeDocument/2006/relationships/image" Target="../media/image144.svg"/><Relationship Id="rId23" Type="http://schemas.openxmlformats.org/officeDocument/2006/relationships/image" Target="../media/image152.svg"/><Relationship Id="rId28" Type="http://schemas.openxmlformats.org/officeDocument/2006/relationships/image" Target="../media/image156.png"/><Relationship Id="rId10" Type="http://schemas.openxmlformats.org/officeDocument/2006/relationships/image" Target="../media/image139.png"/><Relationship Id="rId19" Type="http://schemas.openxmlformats.org/officeDocument/2006/relationships/image" Target="../media/image148.svg"/><Relationship Id="rId31" Type="http://schemas.openxmlformats.org/officeDocument/2006/relationships/image" Target="../media/image159.png"/><Relationship Id="rId4" Type="http://schemas.openxmlformats.org/officeDocument/2006/relationships/image" Target="../media/image133.png"/><Relationship Id="rId9" Type="http://schemas.openxmlformats.org/officeDocument/2006/relationships/image" Target="../media/image138.sv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5.png"/><Relationship Id="rId30" Type="http://schemas.openxmlformats.org/officeDocument/2006/relationships/image" Target="../media/image158.png"/><Relationship Id="rId8" Type="http://schemas.openxmlformats.org/officeDocument/2006/relationships/image" Target="../media/image137.png"/></Relationships>
</file>

<file path=ppt/slides/_rels/slide16.xml.rels><?xml version="1.0" encoding="UTF-8" standalone="yes"?>
<Relationships xmlns="http://schemas.openxmlformats.org/package/2006/relationships"><Relationship Id="rId3" Type="http://schemas.openxmlformats.org/officeDocument/2006/relationships/image" Target="../media/image163.sv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svg"/><Relationship Id="rId4" Type="http://schemas.openxmlformats.org/officeDocument/2006/relationships/image" Target="../media/image164.png"/></Relationships>
</file>

<file path=ppt/slides/_rels/slide17.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svg"/><Relationship Id="rId7" Type="http://schemas.openxmlformats.org/officeDocument/2006/relationships/image" Target="../media/image173.svg"/><Relationship Id="rId12" Type="http://schemas.openxmlformats.org/officeDocument/2006/relationships/image" Target="../media/image176.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72.png"/><Relationship Id="rId11" Type="http://schemas.openxmlformats.org/officeDocument/2006/relationships/image" Target="../media/image148.svg"/><Relationship Id="rId5" Type="http://schemas.openxmlformats.org/officeDocument/2006/relationships/image" Target="../media/image171.svg"/><Relationship Id="rId10" Type="http://schemas.openxmlformats.org/officeDocument/2006/relationships/image" Target="../media/image147.png"/><Relationship Id="rId4" Type="http://schemas.openxmlformats.org/officeDocument/2006/relationships/image" Target="../media/image170.png"/><Relationship Id="rId9" Type="http://schemas.openxmlformats.org/officeDocument/2006/relationships/image" Target="../media/image175.svg"/></Relationships>
</file>

<file path=ppt/slides/_rels/slide1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slideLayout" Target="../slideLayouts/slideLayout7.xml"/><Relationship Id="rId7" Type="http://schemas.openxmlformats.org/officeDocument/2006/relationships/image" Target="../media/image171.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 Id="rId9" Type="http://schemas.openxmlformats.org/officeDocument/2006/relationships/image" Target="../media/image177.jpeg"/></Relationships>
</file>

<file path=ppt/slides/_rels/slide1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jp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80.png"/><Relationship Id="rId4" Type="http://schemas.openxmlformats.org/officeDocument/2006/relationships/image" Target="../media/image17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9.xml"/><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slide" Target="slide6.xml"/><Relationship Id="rId4" Type="http://schemas.openxmlformats.org/officeDocument/2006/relationships/image" Target="../media/image9.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slideLayout" Target="../slideLayouts/slideLayout7.xml"/><Relationship Id="rId7" Type="http://schemas.openxmlformats.org/officeDocument/2006/relationships/image" Target="../media/image187.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6.jpeg"/><Relationship Id="rId5" Type="http://schemas.openxmlformats.org/officeDocument/2006/relationships/image" Target="../media/image185.svg"/><Relationship Id="rId4" Type="http://schemas.openxmlformats.org/officeDocument/2006/relationships/image" Target="../media/image184.png"/><Relationship Id="rId9" Type="http://schemas.openxmlformats.org/officeDocument/2006/relationships/image" Target="../media/image189.svg"/></Relationships>
</file>

<file path=ppt/slides/_rels/slide22.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91.svg"/><Relationship Id="rId7" Type="http://schemas.openxmlformats.org/officeDocument/2006/relationships/image" Target="../media/image193.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71.svg"/><Relationship Id="rId11" Type="http://schemas.openxmlformats.org/officeDocument/2006/relationships/image" Target="../media/image197.png"/><Relationship Id="rId5" Type="http://schemas.openxmlformats.org/officeDocument/2006/relationships/image" Target="../media/image170.png"/><Relationship Id="rId10" Type="http://schemas.openxmlformats.org/officeDocument/2006/relationships/image" Target="../media/image196.svg"/><Relationship Id="rId4" Type="http://schemas.openxmlformats.org/officeDocument/2006/relationships/image" Target="../media/image192.jpeg"/><Relationship Id="rId9" Type="http://schemas.openxmlformats.org/officeDocument/2006/relationships/image" Target="../media/image195.png"/></Relationships>
</file>

<file path=ppt/slides/_rels/slide23.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svg"/><Relationship Id="rId3" Type="http://schemas.openxmlformats.org/officeDocument/2006/relationships/image" Target="../media/image185.svg"/><Relationship Id="rId7" Type="http://schemas.openxmlformats.org/officeDocument/2006/relationships/image" Target="../media/image199.svg"/><Relationship Id="rId12" Type="http://schemas.openxmlformats.org/officeDocument/2006/relationships/image" Target="../media/image204.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89.svg"/><Relationship Id="rId15" Type="http://schemas.openxmlformats.org/officeDocument/2006/relationships/image" Target="../media/image207.svg"/><Relationship Id="rId10" Type="http://schemas.openxmlformats.org/officeDocument/2006/relationships/image" Target="../media/image202.svg"/><Relationship Id="rId4" Type="http://schemas.openxmlformats.org/officeDocument/2006/relationships/image" Target="../media/image188.png"/><Relationship Id="rId9" Type="http://schemas.openxmlformats.org/officeDocument/2006/relationships/image" Target="../media/image201.png"/><Relationship Id="rId14" Type="http://schemas.openxmlformats.org/officeDocument/2006/relationships/image" Target="../media/image206.png"/></Relationships>
</file>

<file path=ppt/slides/_rels/slide24.xml.rels><?xml version="1.0" encoding="UTF-8" standalone="yes"?>
<Relationships xmlns="http://schemas.openxmlformats.org/package/2006/relationships"><Relationship Id="rId3" Type="http://schemas.openxmlformats.org/officeDocument/2006/relationships/image" Target="../media/image209.svg"/><Relationship Id="rId7" Type="http://schemas.openxmlformats.org/officeDocument/2006/relationships/image" Target="../media/image171.svg"/><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211.svg"/><Relationship Id="rId4" Type="http://schemas.openxmlformats.org/officeDocument/2006/relationships/image" Target="../media/image210.png"/></Relationships>
</file>

<file path=ppt/slides/_rels/slide25.xml.rels><?xml version="1.0" encoding="UTF-8" standalone="yes"?>
<Relationships xmlns="http://schemas.openxmlformats.org/package/2006/relationships"><Relationship Id="rId8" Type="http://schemas.openxmlformats.org/officeDocument/2006/relationships/image" Target="../media/image218.svg"/><Relationship Id="rId13" Type="http://schemas.openxmlformats.org/officeDocument/2006/relationships/image" Target="../media/image223.png"/><Relationship Id="rId3" Type="http://schemas.openxmlformats.org/officeDocument/2006/relationships/image" Target="../media/image213.png"/><Relationship Id="rId7" Type="http://schemas.openxmlformats.org/officeDocument/2006/relationships/image" Target="../media/image217.png"/><Relationship Id="rId12" Type="http://schemas.openxmlformats.org/officeDocument/2006/relationships/image" Target="../media/image222.svg"/><Relationship Id="rId2" Type="http://schemas.openxmlformats.org/officeDocument/2006/relationships/image" Target="../media/image212.jpeg"/><Relationship Id="rId16" Type="http://schemas.openxmlformats.org/officeDocument/2006/relationships/image" Target="../media/image226.svg"/><Relationship Id="rId1" Type="http://schemas.openxmlformats.org/officeDocument/2006/relationships/slideLayout" Target="../slideLayouts/slideLayout7.xml"/><Relationship Id="rId6" Type="http://schemas.openxmlformats.org/officeDocument/2006/relationships/image" Target="../media/image216.svg"/><Relationship Id="rId11" Type="http://schemas.openxmlformats.org/officeDocument/2006/relationships/image" Target="../media/image221.png"/><Relationship Id="rId5" Type="http://schemas.openxmlformats.org/officeDocument/2006/relationships/image" Target="../media/image215.png"/><Relationship Id="rId15" Type="http://schemas.openxmlformats.org/officeDocument/2006/relationships/image" Target="../media/image225.png"/><Relationship Id="rId10" Type="http://schemas.openxmlformats.org/officeDocument/2006/relationships/image" Target="../media/image220.svg"/><Relationship Id="rId4" Type="http://schemas.openxmlformats.org/officeDocument/2006/relationships/image" Target="../media/image214.svg"/><Relationship Id="rId9" Type="http://schemas.openxmlformats.org/officeDocument/2006/relationships/image" Target="../media/image219.png"/><Relationship Id="rId14" Type="http://schemas.openxmlformats.org/officeDocument/2006/relationships/image" Target="../media/image224.svg"/></Relationships>
</file>

<file path=ppt/slides/_rels/slide26.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2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jpe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234.svg"/><Relationship Id="rId13" Type="http://schemas.openxmlformats.org/officeDocument/2006/relationships/image" Target="../media/image6.png"/><Relationship Id="rId3" Type="http://schemas.openxmlformats.org/officeDocument/2006/relationships/image" Target="../media/image229.svg"/><Relationship Id="rId7" Type="http://schemas.openxmlformats.org/officeDocument/2006/relationships/image" Target="../media/image233.png"/><Relationship Id="rId12" Type="http://schemas.openxmlformats.org/officeDocument/2006/relationships/image" Target="../media/image238.svg"/><Relationship Id="rId2" Type="http://schemas.openxmlformats.org/officeDocument/2006/relationships/image" Target="../media/image228.png"/><Relationship Id="rId1" Type="http://schemas.openxmlformats.org/officeDocument/2006/relationships/slideLayout" Target="../slideLayouts/slideLayout7.xml"/><Relationship Id="rId6" Type="http://schemas.openxmlformats.org/officeDocument/2006/relationships/image" Target="../media/image232.jpeg"/><Relationship Id="rId11" Type="http://schemas.openxmlformats.org/officeDocument/2006/relationships/image" Target="../media/image237.png"/><Relationship Id="rId5" Type="http://schemas.openxmlformats.org/officeDocument/2006/relationships/image" Target="../media/image231.svg"/><Relationship Id="rId10" Type="http://schemas.openxmlformats.org/officeDocument/2006/relationships/image" Target="../media/image236.svg"/><Relationship Id="rId4" Type="http://schemas.openxmlformats.org/officeDocument/2006/relationships/image" Target="../media/image230.png"/><Relationship Id="rId9" Type="http://schemas.openxmlformats.org/officeDocument/2006/relationships/image" Target="../media/image235.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13.jpe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50.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47.svg"/><Relationship Id="rId3" Type="http://schemas.openxmlformats.org/officeDocument/2006/relationships/image" Target="../media/image51.png"/><Relationship Id="rId21" Type="http://schemas.openxmlformats.org/officeDocument/2006/relationships/image" Target="../media/image67.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46.png"/><Relationship Id="rId2" Type="http://schemas.openxmlformats.org/officeDocument/2006/relationships/image" Target="../media/image13.jpeg"/><Relationship Id="rId16" Type="http://schemas.openxmlformats.org/officeDocument/2006/relationships/image" Target="../media/image64.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5.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68.svg"/></Relationships>
</file>

<file path=ppt/slides/_rels/slide8.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image" Target="../media/image98.png"/><Relationship Id="rId3" Type="http://schemas.openxmlformats.org/officeDocument/2006/relationships/image" Target="../media/image76.svg"/><Relationship Id="rId21" Type="http://schemas.openxmlformats.org/officeDocument/2006/relationships/image" Target="../media/image94.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5" Type="http://schemas.openxmlformats.org/officeDocument/2006/relationships/image" Target="../media/image97.sv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96.png"/><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5.svg"/><Relationship Id="rId28" Type="http://schemas.openxmlformats.org/officeDocument/2006/relationships/image" Target="../media/image100.png"/><Relationship Id="rId10" Type="http://schemas.openxmlformats.org/officeDocument/2006/relationships/image" Target="../media/image83.png"/><Relationship Id="rId19"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46.png"/><Relationship Id="rId27" Type="http://schemas.openxmlformats.org/officeDocument/2006/relationships/image" Target="../media/image9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Untitled design(1)">
            <a:hlinkClick r:id="" action="ppaction://media"/>
            <a:extLst>
              <a:ext uri="{FF2B5EF4-FFF2-40B4-BE49-F238E27FC236}">
                <a16:creationId xmlns:a16="http://schemas.microsoft.com/office/drawing/2014/main" id="{A2D9E546-2142-5EBA-7B75-F9587B0E70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28427" y="-1436"/>
            <a:ext cx="7121076" cy="10288436"/>
          </a:xfrm>
          <a:prstGeom prst="rect">
            <a:avLst/>
          </a:prstGeom>
        </p:spPr>
      </p:pic>
      <p:grpSp>
        <p:nvGrpSpPr>
          <p:cNvPr id="4" name="Group 4"/>
          <p:cNvGrpSpPr/>
          <p:nvPr/>
        </p:nvGrpSpPr>
        <p:grpSpPr>
          <a:xfrm rot="-2292491">
            <a:off x="11971514" y="3358915"/>
            <a:ext cx="1062487" cy="6734838"/>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60644"/>
            </a:solidFill>
          </p:spPr>
          <p:txBody>
            <a:bodyPr/>
            <a:lstStyle/>
            <a:p>
              <a:endParaRPr lang="en-GB"/>
            </a:p>
          </p:txBody>
        </p:sp>
        <p:sp>
          <p:nvSpPr>
            <p:cNvPr id="6" name="TextBox 6"/>
            <p:cNvSpPr txBox="1"/>
            <p:nvPr/>
          </p:nvSpPr>
          <p:spPr>
            <a:xfrm>
              <a:off x="0" y="-66675"/>
              <a:ext cx="279832" cy="1840459"/>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rot="7221385">
            <a:off x="13101531" y="9401040"/>
            <a:ext cx="2523952" cy="953058"/>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60644"/>
            </a:solidFill>
          </p:spPr>
          <p:txBody>
            <a:bodyPr/>
            <a:lstStyle/>
            <a:p>
              <a:endParaRPr lang="en-GB"/>
            </a:p>
          </p:txBody>
        </p:sp>
        <p:sp>
          <p:nvSpPr>
            <p:cNvPr id="9" name="TextBox 9"/>
            <p:cNvSpPr txBox="1"/>
            <p:nvPr/>
          </p:nvSpPr>
          <p:spPr>
            <a:xfrm>
              <a:off x="101600" y="-66675"/>
              <a:ext cx="1411184" cy="676275"/>
            </a:xfrm>
            <a:prstGeom prst="rect">
              <a:avLst/>
            </a:prstGeom>
          </p:spPr>
          <p:txBody>
            <a:bodyPr lIns="50800" tIns="50800" rIns="50800" bIns="50800" rtlCol="0" anchor="ctr"/>
            <a:lstStyle/>
            <a:p>
              <a:pPr algn="ctr">
                <a:lnSpc>
                  <a:spcPts val="2800"/>
                </a:lnSpc>
              </a:pPr>
              <a:endParaRPr/>
            </a:p>
          </p:txBody>
        </p:sp>
      </p:grpSp>
      <p:grpSp>
        <p:nvGrpSpPr>
          <p:cNvPr id="10" name="Group 10"/>
          <p:cNvGrpSpPr/>
          <p:nvPr/>
        </p:nvGrpSpPr>
        <p:grpSpPr>
          <a:xfrm rot="7221385">
            <a:off x="11304292" y="9582671"/>
            <a:ext cx="3837666" cy="589796"/>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txBody>
            <a:bodyPr/>
            <a:lstStyle/>
            <a:p>
              <a:endParaRPr lang="en-GB"/>
            </a:p>
          </p:txBody>
        </p:sp>
        <p:sp>
          <p:nvSpPr>
            <p:cNvPr id="12" name="TextBox 12"/>
            <p:cNvSpPr txBox="1"/>
            <p:nvPr/>
          </p:nvSpPr>
          <p:spPr>
            <a:xfrm>
              <a:off x="101600" y="-66675"/>
              <a:ext cx="2251469" cy="443924"/>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rot="7091654">
            <a:off x="9086695" y="955891"/>
            <a:ext cx="4138086" cy="589796"/>
            <a:chOff x="0" y="0"/>
            <a:chExt cx="2646825" cy="377249"/>
          </a:xfrm>
        </p:grpSpPr>
        <p:sp>
          <p:nvSpPr>
            <p:cNvPr id="14" name="Freeform 14"/>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60644"/>
            </a:solidFill>
          </p:spPr>
          <p:txBody>
            <a:bodyPr/>
            <a:lstStyle/>
            <a:p>
              <a:endParaRPr lang="en-GB"/>
            </a:p>
          </p:txBody>
        </p:sp>
        <p:sp>
          <p:nvSpPr>
            <p:cNvPr id="15" name="TextBox 15"/>
            <p:cNvSpPr txBox="1"/>
            <p:nvPr/>
          </p:nvSpPr>
          <p:spPr>
            <a:xfrm>
              <a:off x="101600" y="-66675"/>
              <a:ext cx="2443625" cy="443924"/>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rot="1710481">
            <a:off x="11533776" y="-1617267"/>
            <a:ext cx="1062487" cy="6686550"/>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60644"/>
            </a:solidFill>
          </p:spPr>
          <p:txBody>
            <a:bodyPr/>
            <a:lstStyle/>
            <a:p>
              <a:endParaRPr lang="en-GB"/>
            </a:p>
          </p:txBody>
        </p:sp>
        <p:sp>
          <p:nvSpPr>
            <p:cNvPr id="18" name="TextBox 18"/>
            <p:cNvSpPr txBox="1"/>
            <p:nvPr/>
          </p:nvSpPr>
          <p:spPr>
            <a:xfrm>
              <a:off x="0" y="-66675"/>
              <a:ext cx="279832" cy="1827742"/>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rot="1744249">
            <a:off x="17183645" y="2226736"/>
            <a:ext cx="2208710" cy="14588015"/>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txBody>
            <a:bodyPr/>
            <a:lstStyle/>
            <a:p>
              <a:endParaRPr lang="en-GB"/>
            </a:p>
          </p:txBody>
        </p:sp>
        <p:sp>
          <p:nvSpPr>
            <p:cNvPr id="21" name="TextBox 21"/>
            <p:cNvSpPr txBox="1"/>
            <p:nvPr/>
          </p:nvSpPr>
          <p:spPr>
            <a:xfrm>
              <a:off x="0" y="-66675"/>
              <a:ext cx="581718" cy="3908786"/>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152399" y="630578"/>
            <a:ext cx="9801165" cy="6245684"/>
          </a:xfrm>
          <a:prstGeom prst="rect">
            <a:avLst/>
          </a:prstGeom>
        </p:spPr>
        <p:txBody>
          <a:bodyPr wrap="square" lIns="0" tIns="0" rIns="0" bIns="0" rtlCol="0" anchor="b">
            <a:spAutoFit/>
          </a:bodyPr>
          <a:lstStyle/>
          <a:p>
            <a:pPr marL="72000" algn="ctr">
              <a:lnSpc>
                <a:spcPts val="12800"/>
              </a:lnSpc>
            </a:pPr>
            <a:r>
              <a:rPr lang="en-US" sz="14000" b="1" dirty="0">
                <a:solidFill>
                  <a:schemeClr val="accent6"/>
                </a:solidFill>
                <a:latin typeface="Script MT Bold" panose="03040602040607080904" pitchFamily="66" charset="0"/>
                <a:ea typeface="ADLaM Display" panose="020F0502020204030204" pitchFamily="2" charset="0"/>
                <a:cs typeface="Poppins Bold"/>
                <a:sym typeface="Poppins Bold"/>
              </a:rPr>
              <a:t>Curious</a:t>
            </a:r>
            <a:r>
              <a:rPr lang="en-US" sz="14000" b="1" dirty="0">
                <a:solidFill>
                  <a:srgbClr val="060644"/>
                </a:solidFill>
                <a:latin typeface="Script MT Bold" panose="03040602040607080904" pitchFamily="66" charset="0"/>
                <a:ea typeface="ADLaM Display" panose="020F0502020204030204" pitchFamily="2" charset="0"/>
                <a:cs typeface="Poppins Bold"/>
                <a:sym typeface="Poppins Bold"/>
              </a:rPr>
              <a:t> Case</a:t>
            </a:r>
          </a:p>
          <a:p>
            <a:pPr marL="72000" algn="ctr">
              <a:lnSpc>
                <a:spcPts val="12800"/>
              </a:lnSpc>
            </a:pPr>
            <a:r>
              <a:rPr lang="en-US" sz="14000" b="1" dirty="0">
                <a:solidFill>
                  <a:srgbClr val="060644"/>
                </a:solidFill>
                <a:latin typeface="Script MT Bold" panose="03040602040607080904" pitchFamily="66" charset="0"/>
                <a:ea typeface="ADLaM Display" panose="020F0502020204030204" pitchFamily="2" charset="0"/>
                <a:cs typeface="Poppins Bold"/>
                <a:sym typeface="Poppins Bold"/>
              </a:rPr>
              <a:t>Of</a:t>
            </a:r>
          </a:p>
          <a:p>
            <a:pPr marL="72000" algn="ctr">
              <a:lnSpc>
                <a:spcPts val="12800"/>
              </a:lnSpc>
            </a:pPr>
            <a:r>
              <a:rPr lang="en-US" sz="14000" b="1" dirty="0">
                <a:solidFill>
                  <a:srgbClr val="060644"/>
                </a:solidFill>
                <a:latin typeface="Script MT Bold" panose="03040602040607080904" pitchFamily="66" charset="0"/>
                <a:ea typeface="ADLaM Display" panose="020F0502020204030204" pitchFamily="2" charset="0"/>
                <a:cs typeface="Poppins Bold"/>
                <a:sym typeface="Poppins Bold"/>
              </a:rPr>
              <a:t>Mrs. </a:t>
            </a:r>
            <a:r>
              <a:rPr lang="en-US" sz="14000" b="1" dirty="0">
                <a:solidFill>
                  <a:schemeClr val="accent6"/>
                </a:solidFill>
                <a:latin typeface="Script MT Bold" panose="03040602040607080904" pitchFamily="66" charset="0"/>
                <a:ea typeface="ADLaM Display" panose="020F0502020204030204" pitchFamily="2" charset="0"/>
                <a:cs typeface="Poppins Bold"/>
                <a:sym typeface="Poppins Bold"/>
              </a:rPr>
              <a:t>A</a:t>
            </a:r>
          </a:p>
          <a:p>
            <a:pPr marL="72000" algn="ctr">
              <a:lnSpc>
                <a:spcPts val="12800"/>
              </a:lnSpc>
            </a:pPr>
            <a:r>
              <a:rPr lang="en-US" sz="2800" b="1" dirty="0">
                <a:solidFill>
                  <a:schemeClr val="accent6"/>
                </a:solidFill>
                <a:latin typeface="Script MT Bold" panose="03040602040607080904" pitchFamily="66" charset="0"/>
                <a:ea typeface="ADLaM Display" panose="020F0502020204030204" pitchFamily="2" charset="0"/>
                <a:cs typeface="Poppins Bold"/>
                <a:sym typeface="Poppins Bold"/>
              </a:rPr>
              <a:t>(anonymized)</a:t>
            </a:r>
          </a:p>
        </p:txBody>
      </p:sp>
      <p:sp>
        <p:nvSpPr>
          <p:cNvPr id="28" name="Isosceles Triangle 27">
            <a:extLst>
              <a:ext uri="{FF2B5EF4-FFF2-40B4-BE49-F238E27FC236}">
                <a16:creationId xmlns:a16="http://schemas.microsoft.com/office/drawing/2014/main" id="{3E584FCA-6FDB-ECAD-32EF-FACF40424689}"/>
              </a:ext>
            </a:extLst>
          </p:cNvPr>
          <p:cNvSpPr/>
          <p:nvPr/>
        </p:nvSpPr>
        <p:spPr>
          <a:xfrm rot="5186894">
            <a:off x="8493306" y="7672596"/>
            <a:ext cx="7484188" cy="256326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13">
            <a:extLst>
              <a:ext uri="{FF2B5EF4-FFF2-40B4-BE49-F238E27FC236}">
                <a16:creationId xmlns:a16="http://schemas.microsoft.com/office/drawing/2014/main" id="{FCA5034F-7636-1B8A-6494-27223A4ED72C}"/>
              </a:ext>
            </a:extLst>
          </p:cNvPr>
          <p:cNvGrpSpPr/>
          <p:nvPr/>
        </p:nvGrpSpPr>
        <p:grpSpPr>
          <a:xfrm rot="7091654">
            <a:off x="9556013" y="1292816"/>
            <a:ext cx="3923177" cy="201478"/>
            <a:chOff x="0" y="0"/>
            <a:chExt cx="2646825" cy="377249"/>
          </a:xfrm>
          <a:solidFill>
            <a:schemeClr val="bg1"/>
          </a:solidFill>
        </p:grpSpPr>
        <p:sp>
          <p:nvSpPr>
            <p:cNvPr id="30" name="Freeform 14">
              <a:extLst>
                <a:ext uri="{FF2B5EF4-FFF2-40B4-BE49-F238E27FC236}">
                  <a16:creationId xmlns:a16="http://schemas.microsoft.com/office/drawing/2014/main" id="{1BF8177C-F65E-06D8-A89D-55DA5DBF622D}"/>
                </a:ext>
              </a:extLst>
            </p:cNvPr>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grpFill/>
          </p:spPr>
          <p:txBody>
            <a:bodyPr/>
            <a:lstStyle/>
            <a:p>
              <a:endParaRPr lang="en-GB"/>
            </a:p>
          </p:txBody>
        </p:sp>
        <p:sp>
          <p:nvSpPr>
            <p:cNvPr id="31" name="TextBox 15">
              <a:extLst>
                <a:ext uri="{FF2B5EF4-FFF2-40B4-BE49-F238E27FC236}">
                  <a16:creationId xmlns:a16="http://schemas.microsoft.com/office/drawing/2014/main" id="{66DE8CDC-3A60-19D0-B320-3331E4234904}"/>
                </a:ext>
              </a:extLst>
            </p:cNvPr>
            <p:cNvSpPr txBox="1"/>
            <p:nvPr/>
          </p:nvSpPr>
          <p:spPr>
            <a:xfrm>
              <a:off x="101600" y="-66675"/>
              <a:ext cx="2443625" cy="443924"/>
            </a:xfrm>
            <a:prstGeom prst="rect">
              <a:avLst/>
            </a:prstGeom>
            <a:grpFill/>
          </p:spPr>
          <p:txBody>
            <a:bodyPr lIns="50800" tIns="50800" rIns="50800" bIns="50800" rtlCol="0" anchor="ctr"/>
            <a:lstStyle/>
            <a:p>
              <a:pPr algn="ctr">
                <a:lnSpc>
                  <a:spcPts val="2800"/>
                </a:lnSpc>
              </a:pPr>
              <a:endParaRPr/>
            </a:p>
          </p:txBody>
        </p:sp>
      </p:grpSp>
      <p:grpSp>
        <p:nvGrpSpPr>
          <p:cNvPr id="32" name="Group 13">
            <a:extLst>
              <a:ext uri="{FF2B5EF4-FFF2-40B4-BE49-F238E27FC236}">
                <a16:creationId xmlns:a16="http://schemas.microsoft.com/office/drawing/2014/main" id="{B89D0153-C502-A784-6D40-88DEBAB1B83B}"/>
              </a:ext>
            </a:extLst>
          </p:cNvPr>
          <p:cNvGrpSpPr/>
          <p:nvPr/>
        </p:nvGrpSpPr>
        <p:grpSpPr>
          <a:xfrm rot="7091654">
            <a:off x="8667790" y="273526"/>
            <a:ext cx="4138086" cy="589796"/>
            <a:chOff x="0" y="0"/>
            <a:chExt cx="2646825" cy="377249"/>
          </a:xfrm>
          <a:solidFill>
            <a:schemeClr val="bg1"/>
          </a:solidFill>
        </p:grpSpPr>
        <p:sp>
          <p:nvSpPr>
            <p:cNvPr id="33" name="Freeform 14">
              <a:extLst>
                <a:ext uri="{FF2B5EF4-FFF2-40B4-BE49-F238E27FC236}">
                  <a16:creationId xmlns:a16="http://schemas.microsoft.com/office/drawing/2014/main" id="{5C08148B-509F-09E2-5390-A640DD7BBA24}"/>
                </a:ext>
              </a:extLst>
            </p:cNvPr>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grpFill/>
          </p:spPr>
          <p:txBody>
            <a:bodyPr/>
            <a:lstStyle/>
            <a:p>
              <a:endParaRPr lang="en-GB"/>
            </a:p>
          </p:txBody>
        </p:sp>
        <p:sp>
          <p:nvSpPr>
            <p:cNvPr id="34" name="TextBox 15">
              <a:extLst>
                <a:ext uri="{FF2B5EF4-FFF2-40B4-BE49-F238E27FC236}">
                  <a16:creationId xmlns:a16="http://schemas.microsoft.com/office/drawing/2014/main" id="{7ACFB2A8-79B2-7005-AE3E-721720EADEA3}"/>
                </a:ext>
              </a:extLst>
            </p:cNvPr>
            <p:cNvSpPr txBox="1"/>
            <p:nvPr/>
          </p:nvSpPr>
          <p:spPr>
            <a:xfrm>
              <a:off x="101600" y="-66675"/>
              <a:ext cx="2443625" cy="443924"/>
            </a:xfrm>
            <a:prstGeom prst="rect">
              <a:avLst/>
            </a:prstGeom>
            <a:grpFill/>
          </p:spPr>
          <p:txBody>
            <a:bodyPr lIns="50800" tIns="50800" rIns="50800" bIns="50800" rtlCol="0" anchor="ctr"/>
            <a:lstStyle/>
            <a:p>
              <a:pPr algn="ctr">
                <a:lnSpc>
                  <a:spcPts val="2800"/>
                </a:lnSpc>
              </a:pPr>
              <a:endParaRPr/>
            </a:p>
          </p:txBody>
        </p:sp>
      </p:grpSp>
      <p:sp>
        <p:nvSpPr>
          <p:cNvPr id="56" name="Freeform 33">
            <a:extLst>
              <a:ext uri="{FF2B5EF4-FFF2-40B4-BE49-F238E27FC236}">
                <a16:creationId xmlns:a16="http://schemas.microsoft.com/office/drawing/2014/main" id="{97A00091-B81D-22EF-CBBD-7BB4DC61DC45}"/>
              </a:ext>
            </a:extLst>
          </p:cNvPr>
          <p:cNvSpPr/>
          <p:nvPr/>
        </p:nvSpPr>
        <p:spPr>
          <a:xfrm>
            <a:off x="1905000" y="7856259"/>
            <a:ext cx="1195629" cy="1195629"/>
          </a:xfrm>
          <a:custGeom>
            <a:avLst/>
            <a:gdLst/>
            <a:ahLst/>
            <a:cxnLst/>
            <a:rect l="l" t="t" r="r" b="b"/>
            <a:pathLst>
              <a:path w="1195629" h="1195629">
                <a:moveTo>
                  <a:pt x="0" y="0"/>
                </a:moveTo>
                <a:lnTo>
                  <a:pt x="1195629" y="0"/>
                </a:lnTo>
                <a:lnTo>
                  <a:pt x="1195629" y="1195629"/>
                </a:lnTo>
                <a:lnTo>
                  <a:pt x="0" y="1195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7" name="Group 56">
            <a:extLst>
              <a:ext uri="{FF2B5EF4-FFF2-40B4-BE49-F238E27FC236}">
                <a16:creationId xmlns:a16="http://schemas.microsoft.com/office/drawing/2014/main" id="{7618019C-FA4B-FD6F-3562-D011A19132D0}"/>
              </a:ext>
            </a:extLst>
          </p:cNvPr>
          <p:cNvGrpSpPr>
            <a:grpSpLocks noChangeAspect="1"/>
          </p:cNvGrpSpPr>
          <p:nvPr/>
        </p:nvGrpSpPr>
        <p:grpSpPr>
          <a:xfrm>
            <a:off x="2030810" y="8003320"/>
            <a:ext cx="944008" cy="901506"/>
            <a:chOff x="-210012" y="0"/>
            <a:chExt cx="9329074" cy="8909050"/>
          </a:xfrm>
        </p:grpSpPr>
        <p:sp>
          <p:nvSpPr>
            <p:cNvPr id="58" name="Freeform 35">
              <a:extLst>
                <a:ext uri="{FF2B5EF4-FFF2-40B4-BE49-F238E27FC236}">
                  <a16:creationId xmlns:a16="http://schemas.microsoft.com/office/drawing/2014/main" id="{74C44C8F-9263-687A-026C-5891F2FC759A}"/>
                </a:ext>
              </a:extLst>
            </p:cNvPr>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2C77D2"/>
            </a:solidFill>
          </p:spPr>
          <p:txBody>
            <a:bodyPr/>
            <a:lstStyle/>
            <a:p>
              <a:endParaRPr lang="en-GB"/>
            </a:p>
          </p:txBody>
        </p:sp>
        <p:sp>
          <p:nvSpPr>
            <p:cNvPr id="59" name="Freeform 36">
              <a:extLst>
                <a:ext uri="{FF2B5EF4-FFF2-40B4-BE49-F238E27FC236}">
                  <a16:creationId xmlns:a16="http://schemas.microsoft.com/office/drawing/2014/main" id="{DBCAE004-F602-2914-7ECD-B42A8AF04ACA}"/>
                </a:ext>
              </a:extLst>
            </p:cNvPr>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7"/>
              <a:stretch>
                <a:fillRect l="223" r="223"/>
              </a:stretch>
            </a:blipFill>
          </p:spPr>
          <p:txBody>
            <a:bodyPr/>
            <a:lstStyle/>
            <a:p>
              <a:endParaRPr lang="en-GB"/>
            </a:p>
          </p:txBody>
        </p:sp>
        <p:sp>
          <p:nvSpPr>
            <p:cNvPr id="60" name="Freeform 37">
              <a:extLst>
                <a:ext uri="{FF2B5EF4-FFF2-40B4-BE49-F238E27FC236}">
                  <a16:creationId xmlns:a16="http://schemas.microsoft.com/office/drawing/2014/main" id="{D249C4FF-B432-5309-AC53-762365FB3BE0}"/>
                </a:ext>
              </a:extLst>
            </p:cNvPr>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002F60"/>
            </a:solidFill>
          </p:spPr>
          <p:txBody>
            <a:bodyPr/>
            <a:lstStyle/>
            <a:p>
              <a:endParaRPr lang="en-GB"/>
            </a:p>
          </p:txBody>
        </p:sp>
      </p:grpSp>
      <p:sp>
        <p:nvSpPr>
          <p:cNvPr id="61" name="TextBox 42">
            <a:extLst>
              <a:ext uri="{FF2B5EF4-FFF2-40B4-BE49-F238E27FC236}">
                <a16:creationId xmlns:a16="http://schemas.microsoft.com/office/drawing/2014/main" id="{9671A389-7AE5-94E1-1C23-5F8D156A8888}"/>
              </a:ext>
            </a:extLst>
          </p:cNvPr>
          <p:cNvSpPr txBox="1"/>
          <p:nvPr/>
        </p:nvSpPr>
        <p:spPr>
          <a:xfrm>
            <a:off x="3248552" y="8229872"/>
            <a:ext cx="3862688" cy="43601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403"/>
              </a:lnSpc>
            </a:pPr>
            <a:r>
              <a:rPr lang="en-US" sz="2985" b="1">
                <a:solidFill>
                  <a:srgbClr val="002F60"/>
                </a:solidFill>
                <a:latin typeface="Poppins Bold"/>
                <a:ea typeface="Poppins Bold"/>
                <a:cs typeface="Poppins Bold"/>
                <a:sym typeface="Poppins Bold"/>
              </a:rPr>
              <a:t>By Dr Varun Tyagi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3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24582" cy="628744"/>
          </a:xfrm>
          <a:custGeom>
            <a:avLst/>
            <a:gdLst/>
            <a:ahLst/>
            <a:cxnLst/>
            <a:rect l="l" t="t" r="r" b="b"/>
            <a:pathLst>
              <a:path w="824582" h="628744">
                <a:moveTo>
                  <a:pt x="0" y="0"/>
                </a:moveTo>
                <a:lnTo>
                  <a:pt x="824582" y="0"/>
                </a:lnTo>
                <a:lnTo>
                  <a:pt x="824582" y="628744"/>
                </a:lnTo>
                <a:lnTo>
                  <a:pt x="0" y="6287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08471" y="9543261"/>
            <a:ext cx="754613" cy="858735"/>
          </a:xfrm>
          <a:custGeom>
            <a:avLst/>
            <a:gdLst/>
            <a:ahLst/>
            <a:cxnLst/>
            <a:rect l="l" t="t" r="r" b="b"/>
            <a:pathLst>
              <a:path w="754613" h="858735">
                <a:moveTo>
                  <a:pt x="0" y="0"/>
                </a:moveTo>
                <a:lnTo>
                  <a:pt x="754613" y="0"/>
                </a:lnTo>
                <a:lnTo>
                  <a:pt x="754613" y="858734"/>
                </a:lnTo>
                <a:lnTo>
                  <a:pt x="0" y="858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7875709" y="-94013"/>
            <a:ext cx="609826" cy="722757"/>
          </a:xfrm>
          <a:custGeom>
            <a:avLst/>
            <a:gdLst/>
            <a:ahLst/>
            <a:cxnLst/>
            <a:rect l="l" t="t" r="r" b="b"/>
            <a:pathLst>
              <a:path w="609826" h="722757">
                <a:moveTo>
                  <a:pt x="0" y="0"/>
                </a:moveTo>
                <a:lnTo>
                  <a:pt x="609826" y="0"/>
                </a:lnTo>
                <a:lnTo>
                  <a:pt x="609826" y="722757"/>
                </a:lnTo>
                <a:lnTo>
                  <a:pt x="0" y="722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5400000">
            <a:off x="17797907" y="5199558"/>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5400000">
            <a:off x="-120139" y="683221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aphicFrame>
        <p:nvGraphicFramePr>
          <p:cNvPr id="7" name="Table 7"/>
          <p:cNvGraphicFramePr>
            <a:graphicFrameLocks noGrp="1"/>
          </p:cNvGraphicFramePr>
          <p:nvPr/>
        </p:nvGraphicFramePr>
        <p:xfrm>
          <a:off x="1171191" y="1648903"/>
          <a:ext cx="16704520" cy="8268388"/>
        </p:xfrm>
        <a:graphic>
          <a:graphicData uri="http://schemas.openxmlformats.org/drawingml/2006/table">
            <a:tbl>
              <a:tblPr/>
              <a:tblGrid>
                <a:gridCol w="2088065">
                  <a:extLst>
                    <a:ext uri="{9D8B030D-6E8A-4147-A177-3AD203B41FA5}">
                      <a16:colId xmlns:a16="http://schemas.microsoft.com/office/drawing/2014/main" val="20000"/>
                    </a:ext>
                  </a:extLst>
                </a:gridCol>
                <a:gridCol w="2088065">
                  <a:extLst>
                    <a:ext uri="{9D8B030D-6E8A-4147-A177-3AD203B41FA5}">
                      <a16:colId xmlns:a16="http://schemas.microsoft.com/office/drawing/2014/main" val="20001"/>
                    </a:ext>
                  </a:extLst>
                </a:gridCol>
                <a:gridCol w="2088065">
                  <a:extLst>
                    <a:ext uri="{9D8B030D-6E8A-4147-A177-3AD203B41FA5}">
                      <a16:colId xmlns:a16="http://schemas.microsoft.com/office/drawing/2014/main" val="20002"/>
                    </a:ext>
                  </a:extLst>
                </a:gridCol>
                <a:gridCol w="2088065">
                  <a:extLst>
                    <a:ext uri="{9D8B030D-6E8A-4147-A177-3AD203B41FA5}">
                      <a16:colId xmlns:a16="http://schemas.microsoft.com/office/drawing/2014/main" val="20003"/>
                    </a:ext>
                  </a:extLst>
                </a:gridCol>
                <a:gridCol w="2088065">
                  <a:extLst>
                    <a:ext uri="{9D8B030D-6E8A-4147-A177-3AD203B41FA5}">
                      <a16:colId xmlns:a16="http://schemas.microsoft.com/office/drawing/2014/main" val="20004"/>
                    </a:ext>
                  </a:extLst>
                </a:gridCol>
                <a:gridCol w="2088065">
                  <a:extLst>
                    <a:ext uri="{9D8B030D-6E8A-4147-A177-3AD203B41FA5}">
                      <a16:colId xmlns:a16="http://schemas.microsoft.com/office/drawing/2014/main" val="20005"/>
                    </a:ext>
                  </a:extLst>
                </a:gridCol>
                <a:gridCol w="2088065">
                  <a:extLst>
                    <a:ext uri="{9D8B030D-6E8A-4147-A177-3AD203B41FA5}">
                      <a16:colId xmlns:a16="http://schemas.microsoft.com/office/drawing/2014/main" val="20006"/>
                    </a:ext>
                  </a:extLst>
                </a:gridCol>
                <a:gridCol w="2088065">
                  <a:extLst>
                    <a:ext uri="{9D8B030D-6E8A-4147-A177-3AD203B41FA5}">
                      <a16:colId xmlns:a16="http://schemas.microsoft.com/office/drawing/2014/main" val="20007"/>
                    </a:ext>
                  </a:extLst>
                </a:gridCol>
              </a:tblGrid>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Feature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Sarcoidosis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Hepatic Amyloidosis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Lymphoma/Leukemia</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Hemochromatosis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NAFLD/NASH</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Metastatic Liver Disease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Right Heart Failure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Hepatomegaly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Massive, firm, non-tender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Moderate, may be nodular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Often nodular or hard</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Tender, congestive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Jaundice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Rare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Absent or late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Rare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Late stage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Rare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Variable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Possible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Alkaline Phosphatase (ALP)</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Mildly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Markedly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Often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Bilirubin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 or mildly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 in late stages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 if biliary involvement</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May be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20413">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Systemic Symptoms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Fever, cough, uveitis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Nephrotic syndrome, fatigue, neuropathy, cardiomyopathy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B symptoms (fever, weight loss, sweats)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Skin pigmentation, diabetes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Metabolic syndrome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Weight loss, primary cancer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Edema, dyspnea, raised JVP</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20413">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Liver Biopsy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Non-caseating granulomas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Congo red +ve amyloid (apple-green birefringence)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Malignant infiltration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Iron deposition (Prussian blue stain)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Steatosis ± inflammation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Malignant cells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Congestion, centrilobular fibrosis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03019">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Serum Protein Electrophoresis (SPEP)</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dirty="0">
                          <a:solidFill>
                            <a:srgbClr val="000000"/>
                          </a:solidFill>
                          <a:latin typeface="Glacial Indifference"/>
                          <a:ea typeface="Glacial Indifference"/>
                          <a:cs typeface="Glacial Indifference"/>
                          <a:sym typeface="Glacial Indifference"/>
                        </a:rPr>
                        <a:t>Monoclonal spike (AL type)</a:t>
                      </a:r>
                      <a:endParaRPr lang="en-US" sz="1100" dirty="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May show abnormalities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20413">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Other Key Clues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Hilar lymphadenopathy on CXR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Macroglossia, periorbital purpura, restrictive cardiomyopathy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Abnormal WBCs, lymphadenopathy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High ferritin, HFE gene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Obesity, insulin resistance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History of malignancy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dirty="0">
                          <a:solidFill>
                            <a:srgbClr val="000000"/>
                          </a:solidFill>
                          <a:latin typeface="Glacial Indifference"/>
                          <a:ea typeface="Glacial Indifference"/>
                          <a:cs typeface="Glacial Indifference"/>
                          <a:sym typeface="Glacial Indifference"/>
                        </a:rPr>
                        <a:t>Echo: RV failure signs, elevated JVP</a:t>
                      </a:r>
                      <a:endParaRPr lang="en-US" sz="1100" dirty="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TextBox 8"/>
          <p:cNvSpPr txBox="1"/>
          <p:nvPr/>
        </p:nvSpPr>
        <p:spPr>
          <a:xfrm>
            <a:off x="4063424" y="706708"/>
            <a:ext cx="10161153" cy="637032"/>
          </a:xfrm>
          <a:prstGeom prst="rect">
            <a:avLst/>
          </a:prstGeom>
        </p:spPr>
        <p:txBody>
          <a:bodyPr lIns="0" tIns="0" rIns="0" bIns="0" rtlCol="0" anchor="t">
            <a:spAutoFit/>
          </a:bodyPr>
          <a:lstStyle/>
          <a:p>
            <a:pPr algn="ctr">
              <a:lnSpc>
                <a:spcPts val="4944"/>
              </a:lnSpc>
            </a:pPr>
            <a:r>
              <a:rPr lang="en-US" sz="4800" b="1" spc="153">
                <a:solidFill>
                  <a:srgbClr val="3C4C59"/>
                </a:solidFill>
                <a:latin typeface="Canva Sans Bold"/>
                <a:ea typeface="Canva Sans Bold"/>
                <a:cs typeface="Canva Sans Bold"/>
                <a:sym typeface="Canva Sans Bold"/>
              </a:rPr>
              <a:t>DIFFERENTIAL DIAGNOSIS LIST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615D-3497-6D97-0CA5-C86B7DED5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84A366-836B-744C-5B9C-30AF0D82EB78}"/>
              </a:ext>
            </a:extLst>
          </p:cNvPr>
          <p:cNvSpPr/>
          <p:nvPr/>
        </p:nvSpPr>
        <p:spPr>
          <a:xfrm>
            <a:off x="0" y="0"/>
            <a:ext cx="824582" cy="628744"/>
          </a:xfrm>
          <a:custGeom>
            <a:avLst/>
            <a:gdLst/>
            <a:ahLst/>
            <a:cxnLst/>
            <a:rect l="l" t="t" r="r" b="b"/>
            <a:pathLst>
              <a:path w="824582" h="628744">
                <a:moveTo>
                  <a:pt x="0" y="0"/>
                </a:moveTo>
                <a:lnTo>
                  <a:pt x="824582" y="0"/>
                </a:lnTo>
                <a:lnTo>
                  <a:pt x="824582" y="628744"/>
                </a:lnTo>
                <a:lnTo>
                  <a:pt x="0" y="6287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a:extLst>
              <a:ext uri="{FF2B5EF4-FFF2-40B4-BE49-F238E27FC236}">
                <a16:creationId xmlns:a16="http://schemas.microsoft.com/office/drawing/2014/main" id="{E4E6ED10-602D-D782-DC6B-0C1B002C1EE3}"/>
              </a:ext>
            </a:extLst>
          </p:cNvPr>
          <p:cNvSpPr/>
          <p:nvPr/>
        </p:nvSpPr>
        <p:spPr>
          <a:xfrm>
            <a:off x="-208471" y="9543261"/>
            <a:ext cx="754613" cy="858735"/>
          </a:xfrm>
          <a:custGeom>
            <a:avLst/>
            <a:gdLst/>
            <a:ahLst/>
            <a:cxnLst/>
            <a:rect l="l" t="t" r="r" b="b"/>
            <a:pathLst>
              <a:path w="754613" h="858735">
                <a:moveTo>
                  <a:pt x="0" y="0"/>
                </a:moveTo>
                <a:lnTo>
                  <a:pt x="754613" y="0"/>
                </a:lnTo>
                <a:lnTo>
                  <a:pt x="754613" y="858734"/>
                </a:lnTo>
                <a:lnTo>
                  <a:pt x="0" y="858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1AE86B58-97CB-2D44-81A8-E07BC3619493}"/>
              </a:ext>
            </a:extLst>
          </p:cNvPr>
          <p:cNvSpPr/>
          <p:nvPr/>
        </p:nvSpPr>
        <p:spPr>
          <a:xfrm>
            <a:off x="17875709" y="-94013"/>
            <a:ext cx="609826" cy="722757"/>
          </a:xfrm>
          <a:custGeom>
            <a:avLst/>
            <a:gdLst/>
            <a:ahLst/>
            <a:cxnLst/>
            <a:rect l="l" t="t" r="r" b="b"/>
            <a:pathLst>
              <a:path w="609826" h="722757">
                <a:moveTo>
                  <a:pt x="0" y="0"/>
                </a:moveTo>
                <a:lnTo>
                  <a:pt x="609826" y="0"/>
                </a:lnTo>
                <a:lnTo>
                  <a:pt x="609826" y="722757"/>
                </a:lnTo>
                <a:lnTo>
                  <a:pt x="0" y="722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a:extLst>
              <a:ext uri="{FF2B5EF4-FFF2-40B4-BE49-F238E27FC236}">
                <a16:creationId xmlns:a16="http://schemas.microsoft.com/office/drawing/2014/main" id="{E2DCD112-D0F2-D3F1-EA09-26723695E51C}"/>
              </a:ext>
            </a:extLst>
          </p:cNvPr>
          <p:cNvSpPr/>
          <p:nvPr/>
        </p:nvSpPr>
        <p:spPr>
          <a:xfrm rot="5400000">
            <a:off x="17797907" y="5199558"/>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a:extLst>
              <a:ext uri="{FF2B5EF4-FFF2-40B4-BE49-F238E27FC236}">
                <a16:creationId xmlns:a16="http://schemas.microsoft.com/office/drawing/2014/main" id="{9D662D26-254A-0FB1-7993-BD2879A568DC}"/>
              </a:ext>
            </a:extLst>
          </p:cNvPr>
          <p:cNvSpPr/>
          <p:nvPr/>
        </p:nvSpPr>
        <p:spPr>
          <a:xfrm rot="5400000">
            <a:off x="-120139" y="683221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aphicFrame>
        <p:nvGraphicFramePr>
          <p:cNvPr id="7" name="Table 7">
            <a:extLst>
              <a:ext uri="{FF2B5EF4-FFF2-40B4-BE49-F238E27FC236}">
                <a16:creationId xmlns:a16="http://schemas.microsoft.com/office/drawing/2014/main" id="{E574936D-29E4-558F-9D81-52ED9B982E7A}"/>
              </a:ext>
            </a:extLst>
          </p:cNvPr>
          <p:cNvGraphicFramePr>
            <a:graphicFrameLocks noGrp="1"/>
          </p:cNvGraphicFramePr>
          <p:nvPr>
            <p:extLst>
              <p:ext uri="{D42A27DB-BD31-4B8C-83A1-F6EECF244321}">
                <p14:modId xmlns:p14="http://schemas.microsoft.com/office/powerpoint/2010/main" val="1249912861"/>
              </p:ext>
            </p:extLst>
          </p:nvPr>
        </p:nvGraphicFramePr>
        <p:xfrm>
          <a:off x="1171191" y="1648903"/>
          <a:ext cx="16704520" cy="8268388"/>
        </p:xfrm>
        <a:graphic>
          <a:graphicData uri="http://schemas.openxmlformats.org/drawingml/2006/table">
            <a:tbl>
              <a:tblPr/>
              <a:tblGrid>
                <a:gridCol w="2088065">
                  <a:extLst>
                    <a:ext uri="{9D8B030D-6E8A-4147-A177-3AD203B41FA5}">
                      <a16:colId xmlns:a16="http://schemas.microsoft.com/office/drawing/2014/main" val="20000"/>
                    </a:ext>
                  </a:extLst>
                </a:gridCol>
                <a:gridCol w="2088065">
                  <a:extLst>
                    <a:ext uri="{9D8B030D-6E8A-4147-A177-3AD203B41FA5}">
                      <a16:colId xmlns:a16="http://schemas.microsoft.com/office/drawing/2014/main" val="20001"/>
                    </a:ext>
                  </a:extLst>
                </a:gridCol>
                <a:gridCol w="2088065">
                  <a:extLst>
                    <a:ext uri="{9D8B030D-6E8A-4147-A177-3AD203B41FA5}">
                      <a16:colId xmlns:a16="http://schemas.microsoft.com/office/drawing/2014/main" val="20002"/>
                    </a:ext>
                  </a:extLst>
                </a:gridCol>
                <a:gridCol w="2088065">
                  <a:extLst>
                    <a:ext uri="{9D8B030D-6E8A-4147-A177-3AD203B41FA5}">
                      <a16:colId xmlns:a16="http://schemas.microsoft.com/office/drawing/2014/main" val="20003"/>
                    </a:ext>
                  </a:extLst>
                </a:gridCol>
                <a:gridCol w="2088065">
                  <a:extLst>
                    <a:ext uri="{9D8B030D-6E8A-4147-A177-3AD203B41FA5}">
                      <a16:colId xmlns:a16="http://schemas.microsoft.com/office/drawing/2014/main" val="20004"/>
                    </a:ext>
                  </a:extLst>
                </a:gridCol>
                <a:gridCol w="2088065">
                  <a:extLst>
                    <a:ext uri="{9D8B030D-6E8A-4147-A177-3AD203B41FA5}">
                      <a16:colId xmlns:a16="http://schemas.microsoft.com/office/drawing/2014/main" val="20005"/>
                    </a:ext>
                  </a:extLst>
                </a:gridCol>
                <a:gridCol w="2088065">
                  <a:extLst>
                    <a:ext uri="{9D8B030D-6E8A-4147-A177-3AD203B41FA5}">
                      <a16:colId xmlns:a16="http://schemas.microsoft.com/office/drawing/2014/main" val="20006"/>
                    </a:ext>
                  </a:extLst>
                </a:gridCol>
                <a:gridCol w="2088065">
                  <a:extLst>
                    <a:ext uri="{9D8B030D-6E8A-4147-A177-3AD203B41FA5}">
                      <a16:colId xmlns:a16="http://schemas.microsoft.com/office/drawing/2014/main" val="20007"/>
                    </a:ext>
                  </a:extLst>
                </a:gridCol>
              </a:tblGrid>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Feature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Sarcoidosis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Hepatic Amyloidosis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Lymphoma/Leukemia</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Hemochromatosis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NAFLD/NASH</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Metastatic Liver Disease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F49F36"/>
                          </a:solidFill>
                          <a:latin typeface="Glacial Indifference"/>
                          <a:ea typeface="Glacial Indifference"/>
                          <a:cs typeface="Glacial Indifference"/>
                          <a:sym typeface="Glacial Indifference"/>
                        </a:rPr>
                        <a:t>Right Heart Failure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Hepatomegaly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b="1" dirty="0">
                          <a:solidFill>
                            <a:srgbClr val="FF0000"/>
                          </a:solidFill>
                          <a:latin typeface="Glacial Indifference"/>
                          <a:ea typeface="Glacial Indifference"/>
                          <a:cs typeface="Glacial Indifference"/>
                          <a:sym typeface="Glacial Indifference"/>
                        </a:rPr>
                        <a:t>Massive</a:t>
                      </a:r>
                      <a:r>
                        <a:rPr lang="en-US" sz="1451" dirty="0">
                          <a:solidFill>
                            <a:srgbClr val="000000"/>
                          </a:solidFill>
                          <a:latin typeface="Glacial Indifference"/>
                          <a:ea typeface="Glacial Indifference"/>
                          <a:cs typeface="Glacial Indifference"/>
                          <a:sym typeface="Glacial Indifference"/>
                        </a:rPr>
                        <a:t>, firm, non-tender</a:t>
                      </a:r>
                      <a:endParaRPr lang="en-US" sz="1100" dirty="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Moderate, may be nodular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Often nodular or hard</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Tender, congestive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Jaundice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Rare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Absent or late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Rare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Late stage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Rare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Variable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Possible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Alkaline Phosphatase (ALP)</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Mildly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Markedly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to moderate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Often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Mild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826">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Bilirubin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 or mildly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 in late stages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 if biliary involvement</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May be ↑</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20413">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Systemic Symptoms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Fever, cough, uveitis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b="1" dirty="0">
                          <a:solidFill>
                            <a:srgbClr val="FF0000"/>
                          </a:solidFill>
                          <a:latin typeface="Glacial Indifference"/>
                          <a:ea typeface="Glacial Indifference"/>
                          <a:cs typeface="Glacial Indifference"/>
                          <a:sym typeface="Glacial Indifference"/>
                        </a:rPr>
                        <a:t>Nephrotic syndrome, fatigue, neuropathy, cardiomyopathy</a:t>
                      </a:r>
                      <a:endParaRPr lang="en-US" sz="1100" b="1" dirty="0">
                        <a:solidFill>
                          <a:srgbClr val="FF0000"/>
                        </a:solidFill>
                      </a:endParaRPr>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dirty="0">
                          <a:solidFill>
                            <a:srgbClr val="000000"/>
                          </a:solidFill>
                          <a:latin typeface="Glacial Indifference"/>
                          <a:ea typeface="Glacial Indifference"/>
                          <a:cs typeface="Glacial Indifference"/>
                          <a:sym typeface="Glacial Indifference"/>
                        </a:rPr>
                        <a:t>B symptoms (fever, weight loss, sweats)</a:t>
                      </a:r>
                      <a:endParaRPr lang="en-US" sz="1100" dirty="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Skin pigmentation, diabetes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Metabolic syndrome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Weight loss, primary cancer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dirty="0">
                          <a:solidFill>
                            <a:srgbClr val="000000"/>
                          </a:solidFill>
                          <a:latin typeface="Glacial Indifference"/>
                          <a:ea typeface="Glacial Indifference"/>
                          <a:cs typeface="Glacial Indifference"/>
                          <a:sym typeface="Glacial Indifference"/>
                        </a:rPr>
                        <a:t>Edema, dyspnea, raised JVP</a:t>
                      </a:r>
                      <a:endParaRPr lang="en-US" sz="1100" dirty="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20413">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Liver Biopsy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Non-caseating granulomas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Congo red +ve amyloid (apple-green birefringence)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Malignant infiltration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Iron deposition (Prussian blue stain)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Steatosis ± inflammation</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Malignant cells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Congestion, centrilobular fibrosis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03019">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Serum Protein Electrophoresis (SPEP)</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b="1" dirty="0">
                          <a:solidFill>
                            <a:srgbClr val="FF0000"/>
                          </a:solidFill>
                          <a:latin typeface="Glacial Indifference"/>
                          <a:ea typeface="Glacial Indifference"/>
                          <a:cs typeface="Glacial Indifference"/>
                          <a:sym typeface="Glacial Indifference"/>
                        </a:rPr>
                        <a:t>Monoclonal spike (AL type)</a:t>
                      </a:r>
                      <a:endParaRPr lang="en-US" sz="1100" b="1" dirty="0">
                        <a:solidFill>
                          <a:srgbClr val="FF0000"/>
                        </a:solidFill>
                      </a:endParaRPr>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May show abnormalities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Normal</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20413">
                <a:tc>
                  <a:txBody>
                    <a:bodyPr/>
                    <a:lstStyle/>
                    <a:p>
                      <a:pPr algn="ctr">
                        <a:lnSpc>
                          <a:spcPts val="2032"/>
                        </a:lnSpc>
                        <a:defRPr/>
                      </a:pPr>
                      <a:r>
                        <a:rPr lang="en-US" sz="1451" b="1">
                          <a:solidFill>
                            <a:srgbClr val="F49F36"/>
                          </a:solidFill>
                          <a:latin typeface="Glacial Indifference Bold"/>
                          <a:ea typeface="Glacial Indifference Bold"/>
                          <a:cs typeface="Glacial Indifference Bold"/>
                          <a:sym typeface="Glacial Indifference Bold"/>
                        </a:rPr>
                        <a:t>Other Key Clues</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Hilar lymphadenopathy on CXR</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dirty="0">
                          <a:solidFill>
                            <a:srgbClr val="000000"/>
                          </a:solidFill>
                          <a:latin typeface="Glacial Indifference"/>
                          <a:ea typeface="Glacial Indifference"/>
                          <a:cs typeface="Glacial Indifference"/>
                          <a:sym typeface="Glacial Indifference"/>
                        </a:rPr>
                        <a:t>Macroglossia, periorbital purpura, </a:t>
                      </a:r>
                      <a:r>
                        <a:rPr lang="en-US" sz="1451" b="1" dirty="0">
                          <a:solidFill>
                            <a:srgbClr val="FF0000"/>
                          </a:solidFill>
                          <a:latin typeface="Glacial Indifference"/>
                          <a:ea typeface="Glacial Indifference"/>
                          <a:cs typeface="Glacial Indifference"/>
                          <a:sym typeface="Glacial Indifference"/>
                        </a:rPr>
                        <a:t>restrictive cardiomyopathy</a:t>
                      </a:r>
                      <a:endParaRPr lang="en-US" sz="1100" b="1" dirty="0">
                        <a:solidFill>
                          <a:srgbClr val="FF0000"/>
                        </a:solidFill>
                      </a:endParaRPr>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Abnormal WBCs, lymphadenopathy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High ferritin, HFE gene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Obesity, insulin resistance</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a:solidFill>
                            <a:srgbClr val="000000"/>
                          </a:solidFill>
                          <a:latin typeface="Glacial Indifference"/>
                          <a:ea typeface="Glacial Indifference"/>
                          <a:cs typeface="Glacial Indifference"/>
                          <a:sym typeface="Glacial Indifference"/>
                        </a:rPr>
                        <a:t>History of malignancy</a:t>
                      </a:r>
                      <a:endParaRPr lang="en-US" sz="110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2032"/>
                        </a:lnSpc>
                        <a:defRPr/>
                      </a:pPr>
                      <a:r>
                        <a:rPr lang="en-US" sz="1451" dirty="0">
                          <a:solidFill>
                            <a:srgbClr val="000000"/>
                          </a:solidFill>
                          <a:latin typeface="Glacial Indifference"/>
                          <a:ea typeface="Glacial Indifference"/>
                          <a:cs typeface="Glacial Indifference"/>
                          <a:sym typeface="Glacial Indifference"/>
                        </a:rPr>
                        <a:t>Echo: RV failure signs, elevated JVP</a:t>
                      </a:r>
                      <a:endParaRPr lang="en-US" sz="1100" dirty="0"/>
                    </a:p>
                  </a:txBody>
                  <a:tcPr marL="57150" marR="57150" marT="57150" marB="571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TextBox 8">
            <a:extLst>
              <a:ext uri="{FF2B5EF4-FFF2-40B4-BE49-F238E27FC236}">
                <a16:creationId xmlns:a16="http://schemas.microsoft.com/office/drawing/2014/main" id="{E97CD596-1EC4-128F-BC8E-9B542473C05F}"/>
              </a:ext>
            </a:extLst>
          </p:cNvPr>
          <p:cNvSpPr txBox="1"/>
          <p:nvPr/>
        </p:nvSpPr>
        <p:spPr>
          <a:xfrm>
            <a:off x="4063424" y="706708"/>
            <a:ext cx="10161153" cy="637032"/>
          </a:xfrm>
          <a:prstGeom prst="rect">
            <a:avLst/>
          </a:prstGeom>
        </p:spPr>
        <p:txBody>
          <a:bodyPr lIns="0" tIns="0" rIns="0" bIns="0" rtlCol="0" anchor="t">
            <a:spAutoFit/>
          </a:bodyPr>
          <a:lstStyle/>
          <a:p>
            <a:pPr algn="ctr">
              <a:lnSpc>
                <a:spcPts val="4944"/>
              </a:lnSpc>
            </a:pPr>
            <a:r>
              <a:rPr lang="en-US" sz="4800" b="1" spc="153">
                <a:solidFill>
                  <a:srgbClr val="3C4C59"/>
                </a:solidFill>
                <a:latin typeface="Canva Sans Bold"/>
                <a:ea typeface="Canva Sans Bold"/>
                <a:cs typeface="Canva Sans Bold"/>
                <a:sym typeface="Canva Sans Bold"/>
              </a:rPr>
              <a:t>DIFFERENTIAL DIAGNOSIS LIST</a:t>
            </a:r>
          </a:p>
        </p:txBody>
      </p:sp>
    </p:spTree>
    <p:extLst>
      <p:ext uri="{BB962C8B-B14F-4D97-AF65-F5344CB8AC3E}">
        <p14:creationId xmlns:p14="http://schemas.microsoft.com/office/powerpoint/2010/main" val="232106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5517201" y="4851289"/>
            <a:ext cx="3185855" cy="3907869"/>
            <a:chOff x="0" y="0"/>
            <a:chExt cx="635000" cy="778911"/>
          </a:xfrm>
        </p:grpSpPr>
        <p:sp>
          <p:nvSpPr>
            <p:cNvPr id="4" name="Freeform 4"/>
            <p:cNvSpPr/>
            <p:nvPr/>
          </p:nvSpPr>
          <p:spPr>
            <a:xfrm>
              <a:off x="0" y="0"/>
              <a:ext cx="635000" cy="778911"/>
            </a:xfrm>
            <a:custGeom>
              <a:avLst/>
              <a:gdLst/>
              <a:ahLst/>
              <a:cxnLst/>
              <a:rect l="l" t="t" r="r" b="b"/>
              <a:pathLst>
                <a:path w="635000" h="778911">
                  <a:moveTo>
                    <a:pt x="635000" y="0"/>
                  </a:moveTo>
                  <a:lnTo>
                    <a:pt x="635000" y="664611"/>
                  </a:lnTo>
                  <a:lnTo>
                    <a:pt x="317500" y="778911"/>
                  </a:lnTo>
                  <a:lnTo>
                    <a:pt x="0" y="664611"/>
                  </a:lnTo>
                  <a:lnTo>
                    <a:pt x="0" y="0"/>
                  </a:lnTo>
                  <a:lnTo>
                    <a:pt x="635000" y="0"/>
                  </a:lnTo>
                  <a:close/>
                </a:path>
              </a:pathLst>
            </a:custGeom>
            <a:solidFill>
              <a:srgbClr val="FFFFFF"/>
            </a:solidFill>
            <a:ln w="38100" cap="sq">
              <a:solidFill>
                <a:srgbClr val="A12568"/>
              </a:solidFill>
              <a:prstDash val="solid"/>
              <a:miter/>
            </a:ln>
          </p:spPr>
          <p:txBody>
            <a:bodyPr/>
            <a:lstStyle/>
            <a:p>
              <a:endParaRPr lang="en-GB"/>
            </a:p>
          </p:txBody>
        </p:sp>
        <p:sp>
          <p:nvSpPr>
            <p:cNvPr id="5" name="TextBox 5"/>
            <p:cNvSpPr txBox="1"/>
            <p:nvPr/>
          </p:nvSpPr>
          <p:spPr>
            <a:xfrm>
              <a:off x="0" y="-38100"/>
              <a:ext cx="635000" cy="702711"/>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rot="5400000">
            <a:off x="6345022" y="7017353"/>
            <a:ext cx="1530213" cy="4078485"/>
            <a:chOff x="0" y="0"/>
            <a:chExt cx="406400" cy="1083180"/>
          </a:xfrm>
        </p:grpSpPr>
        <p:sp>
          <p:nvSpPr>
            <p:cNvPr id="7" name="Freeform 7"/>
            <p:cNvSpPr/>
            <p:nvPr/>
          </p:nvSpPr>
          <p:spPr>
            <a:xfrm>
              <a:off x="0" y="0"/>
              <a:ext cx="406400" cy="1083180"/>
            </a:xfrm>
            <a:custGeom>
              <a:avLst/>
              <a:gdLst/>
              <a:ahLst/>
              <a:cxnLst/>
              <a:rect l="l" t="t" r="r" b="b"/>
              <a:pathLst>
                <a:path w="406400" h="1083180">
                  <a:moveTo>
                    <a:pt x="0" y="0"/>
                  </a:moveTo>
                  <a:lnTo>
                    <a:pt x="203200" y="0"/>
                  </a:lnTo>
                  <a:lnTo>
                    <a:pt x="406400" y="541590"/>
                  </a:lnTo>
                  <a:lnTo>
                    <a:pt x="203200" y="1083180"/>
                  </a:lnTo>
                  <a:lnTo>
                    <a:pt x="0" y="1083180"/>
                  </a:lnTo>
                  <a:lnTo>
                    <a:pt x="203200" y="541590"/>
                  </a:lnTo>
                  <a:lnTo>
                    <a:pt x="0" y="0"/>
                  </a:lnTo>
                  <a:close/>
                </a:path>
              </a:pathLst>
            </a:custGeom>
            <a:solidFill>
              <a:srgbClr val="A12568"/>
            </a:solidFill>
          </p:spPr>
          <p:txBody>
            <a:bodyPr/>
            <a:lstStyle/>
            <a:p>
              <a:endParaRPr lang="en-GB"/>
            </a:p>
          </p:txBody>
        </p:sp>
        <p:sp>
          <p:nvSpPr>
            <p:cNvPr id="8" name="TextBox 8"/>
            <p:cNvSpPr txBox="1"/>
            <p:nvPr/>
          </p:nvSpPr>
          <p:spPr>
            <a:xfrm>
              <a:off x="177800" y="-38100"/>
              <a:ext cx="152400" cy="1121280"/>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9584944" y="4851289"/>
            <a:ext cx="3185855" cy="3907869"/>
            <a:chOff x="0" y="0"/>
            <a:chExt cx="635000" cy="778911"/>
          </a:xfrm>
        </p:grpSpPr>
        <p:sp>
          <p:nvSpPr>
            <p:cNvPr id="10" name="Freeform 10"/>
            <p:cNvSpPr/>
            <p:nvPr/>
          </p:nvSpPr>
          <p:spPr>
            <a:xfrm>
              <a:off x="0" y="0"/>
              <a:ext cx="635000" cy="778911"/>
            </a:xfrm>
            <a:custGeom>
              <a:avLst/>
              <a:gdLst/>
              <a:ahLst/>
              <a:cxnLst/>
              <a:rect l="l" t="t" r="r" b="b"/>
              <a:pathLst>
                <a:path w="635000" h="778911">
                  <a:moveTo>
                    <a:pt x="635000" y="0"/>
                  </a:moveTo>
                  <a:lnTo>
                    <a:pt x="635000" y="664611"/>
                  </a:lnTo>
                  <a:lnTo>
                    <a:pt x="317500" y="778911"/>
                  </a:lnTo>
                  <a:lnTo>
                    <a:pt x="0" y="664611"/>
                  </a:lnTo>
                  <a:lnTo>
                    <a:pt x="0" y="0"/>
                  </a:lnTo>
                  <a:lnTo>
                    <a:pt x="635000" y="0"/>
                  </a:lnTo>
                  <a:close/>
                </a:path>
              </a:pathLst>
            </a:custGeom>
            <a:solidFill>
              <a:srgbClr val="FFFFFF"/>
            </a:solidFill>
            <a:ln w="38100" cap="sq">
              <a:solidFill>
                <a:srgbClr val="1EAE98"/>
              </a:solidFill>
              <a:prstDash val="solid"/>
              <a:miter/>
            </a:ln>
          </p:spPr>
          <p:txBody>
            <a:bodyPr/>
            <a:lstStyle/>
            <a:p>
              <a:endParaRPr lang="en-GB"/>
            </a:p>
          </p:txBody>
        </p:sp>
        <p:sp>
          <p:nvSpPr>
            <p:cNvPr id="11" name="TextBox 11"/>
            <p:cNvSpPr txBox="1"/>
            <p:nvPr/>
          </p:nvSpPr>
          <p:spPr>
            <a:xfrm>
              <a:off x="0" y="-38100"/>
              <a:ext cx="635000" cy="702711"/>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rot="5400000">
            <a:off x="10412765" y="7017353"/>
            <a:ext cx="1530213" cy="4078485"/>
            <a:chOff x="0" y="0"/>
            <a:chExt cx="406400" cy="1083180"/>
          </a:xfrm>
        </p:grpSpPr>
        <p:sp>
          <p:nvSpPr>
            <p:cNvPr id="13" name="Freeform 13"/>
            <p:cNvSpPr/>
            <p:nvPr/>
          </p:nvSpPr>
          <p:spPr>
            <a:xfrm>
              <a:off x="0" y="0"/>
              <a:ext cx="406400" cy="1083180"/>
            </a:xfrm>
            <a:custGeom>
              <a:avLst/>
              <a:gdLst/>
              <a:ahLst/>
              <a:cxnLst/>
              <a:rect l="l" t="t" r="r" b="b"/>
              <a:pathLst>
                <a:path w="406400" h="1083180">
                  <a:moveTo>
                    <a:pt x="0" y="0"/>
                  </a:moveTo>
                  <a:lnTo>
                    <a:pt x="203200" y="0"/>
                  </a:lnTo>
                  <a:lnTo>
                    <a:pt x="406400" y="541590"/>
                  </a:lnTo>
                  <a:lnTo>
                    <a:pt x="203200" y="1083180"/>
                  </a:lnTo>
                  <a:lnTo>
                    <a:pt x="0" y="1083180"/>
                  </a:lnTo>
                  <a:lnTo>
                    <a:pt x="203200" y="541590"/>
                  </a:lnTo>
                  <a:lnTo>
                    <a:pt x="0" y="0"/>
                  </a:lnTo>
                  <a:close/>
                </a:path>
              </a:pathLst>
            </a:custGeom>
            <a:solidFill>
              <a:srgbClr val="1EAE98"/>
            </a:solidFill>
          </p:spPr>
          <p:txBody>
            <a:bodyPr/>
            <a:lstStyle/>
            <a:p>
              <a:endParaRPr lang="en-GB"/>
            </a:p>
          </p:txBody>
        </p:sp>
        <p:sp>
          <p:nvSpPr>
            <p:cNvPr id="14" name="TextBox 14"/>
            <p:cNvSpPr txBox="1"/>
            <p:nvPr/>
          </p:nvSpPr>
          <p:spPr>
            <a:xfrm>
              <a:off x="177800" y="-38100"/>
              <a:ext cx="152400" cy="1121280"/>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a:off x="6060613" y="4699130"/>
            <a:ext cx="2099031" cy="304318"/>
            <a:chOff x="0" y="0"/>
            <a:chExt cx="557469" cy="80822"/>
          </a:xfrm>
        </p:grpSpPr>
        <p:sp>
          <p:nvSpPr>
            <p:cNvPr id="16" name="Freeform 16"/>
            <p:cNvSpPr/>
            <p:nvPr/>
          </p:nvSpPr>
          <p:spPr>
            <a:xfrm>
              <a:off x="0" y="0"/>
              <a:ext cx="557469" cy="80822"/>
            </a:xfrm>
            <a:custGeom>
              <a:avLst/>
              <a:gdLst/>
              <a:ahLst/>
              <a:cxnLst/>
              <a:rect l="l" t="t" r="r" b="b"/>
              <a:pathLst>
                <a:path w="557469" h="80822">
                  <a:moveTo>
                    <a:pt x="36883" y="0"/>
                  </a:moveTo>
                  <a:lnTo>
                    <a:pt x="520586" y="0"/>
                  </a:lnTo>
                  <a:cubicBezTo>
                    <a:pt x="540956" y="0"/>
                    <a:pt x="557469" y="16513"/>
                    <a:pt x="557469" y="36883"/>
                  </a:cubicBezTo>
                  <a:lnTo>
                    <a:pt x="557469" y="43939"/>
                  </a:lnTo>
                  <a:cubicBezTo>
                    <a:pt x="557469" y="53721"/>
                    <a:pt x="553583" y="63102"/>
                    <a:pt x="546666" y="70019"/>
                  </a:cubicBezTo>
                  <a:cubicBezTo>
                    <a:pt x="539749" y="76936"/>
                    <a:pt x="530368" y="80822"/>
                    <a:pt x="520586" y="80822"/>
                  </a:cubicBezTo>
                  <a:lnTo>
                    <a:pt x="36883" y="80822"/>
                  </a:lnTo>
                  <a:cubicBezTo>
                    <a:pt x="27101" y="80822"/>
                    <a:pt x="17720" y="76936"/>
                    <a:pt x="10803" y="70019"/>
                  </a:cubicBezTo>
                  <a:cubicBezTo>
                    <a:pt x="3886" y="63102"/>
                    <a:pt x="0" y="53721"/>
                    <a:pt x="0" y="43939"/>
                  </a:cubicBezTo>
                  <a:lnTo>
                    <a:pt x="0" y="36883"/>
                  </a:lnTo>
                  <a:cubicBezTo>
                    <a:pt x="0" y="27101"/>
                    <a:pt x="3886" y="17720"/>
                    <a:pt x="10803" y="10803"/>
                  </a:cubicBezTo>
                  <a:cubicBezTo>
                    <a:pt x="17720" y="3886"/>
                    <a:pt x="27101" y="0"/>
                    <a:pt x="36883" y="0"/>
                  </a:cubicBezTo>
                  <a:close/>
                </a:path>
              </a:pathLst>
            </a:custGeom>
            <a:solidFill>
              <a:srgbClr val="A12568"/>
            </a:solidFill>
          </p:spPr>
          <p:txBody>
            <a:bodyPr/>
            <a:lstStyle/>
            <a:p>
              <a:endParaRPr lang="en-GB"/>
            </a:p>
          </p:txBody>
        </p:sp>
        <p:sp>
          <p:nvSpPr>
            <p:cNvPr id="17" name="TextBox 17"/>
            <p:cNvSpPr txBox="1"/>
            <p:nvPr/>
          </p:nvSpPr>
          <p:spPr>
            <a:xfrm>
              <a:off x="0" y="-38100"/>
              <a:ext cx="557469" cy="118922"/>
            </a:xfrm>
            <a:prstGeom prst="rect">
              <a:avLst/>
            </a:prstGeom>
          </p:spPr>
          <p:txBody>
            <a:bodyPr lIns="50800" tIns="50800" rIns="50800" bIns="50800" rtlCol="0" anchor="ctr"/>
            <a:lstStyle/>
            <a:p>
              <a:pPr algn="ctr">
                <a:lnSpc>
                  <a:spcPts val="3079"/>
                </a:lnSpc>
              </a:pPr>
              <a:endParaRPr/>
            </a:p>
          </p:txBody>
        </p:sp>
      </p:grpSp>
      <p:grpSp>
        <p:nvGrpSpPr>
          <p:cNvPr id="18" name="Group 18"/>
          <p:cNvGrpSpPr>
            <a:grpSpLocks noChangeAspect="1"/>
          </p:cNvGrpSpPr>
          <p:nvPr/>
        </p:nvGrpSpPr>
        <p:grpSpPr>
          <a:xfrm>
            <a:off x="6475165" y="3581361"/>
            <a:ext cx="1269928" cy="1269928"/>
            <a:chOff x="0" y="0"/>
            <a:chExt cx="495300" cy="495300"/>
          </a:xfrm>
        </p:grpSpPr>
        <p:sp>
          <p:nvSpPr>
            <p:cNvPr id="19" name="Freeform 1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12568"/>
            </a:solidFill>
          </p:spPr>
          <p:txBody>
            <a:bodyPr/>
            <a:lstStyle/>
            <a:p>
              <a:endParaRPr lang="en-GB"/>
            </a:p>
          </p:txBody>
        </p:sp>
        <p:sp>
          <p:nvSpPr>
            <p:cNvPr id="20" name="Freeform 2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GB"/>
            </a:p>
          </p:txBody>
        </p:sp>
      </p:grpSp>
      <p:grpSp>
        <p:nvGrpSpPr>
          <p:cNvPr id="21" name="Group 21"/>
          <p:cNvGrpSpPr/>
          <p:nvPr/>
        </p:nvGrpSpPr>
        <p:grpSpPr>
          <a:xfrm>
            <a:off x="10128356" y="4699130"/>
            <a:ext cx="2099031" cy="304318"/>
            <a:chOff x="0" y="0"/>
            <a:chExt cx="557469" cy="80822"/>
          </a:xfrm>
        </p:grpSpPr>
        <p:sp>
          <p:nvSpPr>
            <p:cNvPr id="22" name="Freeform 22"/>
            <p:cNvSpPr/>
            <p:nvPr/>
          </p:nvSpPr>
          <p:spPr>
            <a:xfrm>
              <a:off x="0" y="0"/>
              <a:ext cx="557469" cy="80822"/>
            </a:xfrm>
            <a:custGeom>
              <a:avLst/>
              <a:gdLst/>
              <a:ahLst/>
              <a:cxnLst/>
              <a:rect l="l" t="t" r="r" b="b"/>
              <a:pathLst>
                <a:path w="557469" h="80822">
                  <a:moveTo>
                    <a:pt x="36883" y="0"/>
                  </a:moveTo>
                  <a:lnTo>
                    <a:pt x="520586" y="0"/>
                  </a:lnTo>
                  <a:cubicBezTo>
                    <a:pt x="540956" y="0"/>
                    <a:pt x="557469" y="16513"/>
                    <a:pt x="557469" y="36883"/>
                  </a:cubicBezTo>
                  <a:lnTo>
                    <a:pt x="557469" y="43939"/>
                  </a:lnTo>
                  <a:cubicBezTo>
                    <a:pt x="557469" y="53721"/>
                    <a:pt x="553583" y="63102"/>
                    <a:pt x="546666" y="70019"/>
                  </a:cubicBezTo>
                  <a:cubicBezTo>
                    <a:pt x="539749" y="76936"/>
                    <a:pt x="530368" y="80822"/>
                    <a:pt x="520586" y="80822"/>
                  </a:cubicBezTo>
                  <a:lnTo>
                    <a:pt x="36883" y="80822"/>
                  </a:lnTo>
                  <a:cubicBezTo>
                    <a:pt x="27101" y="80822"/>
                    <a:pt x="17720" y="76936"/>
                    <a:pt x="10803" y="70019"/>
                  </a:cubicBezTo>
                  <a:cubicBezTo>
                    <a:pt x="3886" y="63102"/>
                    <a:pt x="0" y="53721"/>
                    <a:pt x="0" y="43939"/>
                  </a:cubicBezTo>
                  <a:lnTo>
                    <a:pt x="0" y="36883"/>
                  </a:lnTo>
                  <a:cubicBezTo>
                    <a:pt x="0" y="27101"/>
                    <a:pt x="3886" y="17720"/>
                    <a:pt x="10803" y="10803"/>
                  </a:cubicBezTo>
                  <a:cubicBezTo>
                    <a:pt x="17720" y="3886"/>
                    <a:pt x="27101" y="0"/>
                    <a:pt x="36883" y="0"/>
                  </a:cubicBezTo>
                  <a:close/>
                </a:path>
              </a:pathLst>
            </a:custGeom>
            <a:solidFill>
              <a:srgbClr val="1EAE98"/>
            </a:solidFill>
          </p:spPr>
          <p:txBody>
            <a:bodyPr/>
            <a:lstStyle/>
            <a:p>
              <a:endParaRPr lang="en-GB"/>
            </a:p>
          </p:txBody>
        </p:sp>
        <p:sp>
          <p:nvSpPr>
            <p:cNvPr id="23" name="TextBox 23"/>
            <p:cNvSpPr txBox="1"/>
            <p:nvPr/>
          </p:nvSpPr>
          <p:spPr>
            <a:xfrm>
              <a:off x="0" y="-38100"/>
              <a:ext cx="557469" cy="118922"/>
            </a:xfrm>
            <a:prstGeom prst="rect">
              <a:avLst/>
            </a:prstGeom>
          </p:spPr>
          <p:txBody>
            <a:bodyPr lIns="50800" tIns="50800" rIns="50800" bIns="50800" rtlCol="0" anchor="ctr"/>
            <a:lstStyle/>
            <a:p>
              <a:pPr algn="ctr">
                <a:lnSpc>
                  <a:spcPts val="3079"/>
                </a:lnSpc>
              </a:pPr>
              <a:endParaRPr/>
            </a:p>
          </p:txBody>
        </p:sp>
      </p:grpSp>
      <p:grpSp>
        <p:nvGrpSpPr>
          <p:cNvPr id="24" name="Group 24"/>
          <p:cNvGrpSpPr>
            <a:grpSpLocks noChangeAspect="1"/>
          </p:cNvGrpSpPr>
          <p:nvPr/>
        </p:nvGrpSpPr>
        <p:grpSpPr>
          <a:xfrm>
            <a:off x="10542907" y="3581361"/>
            <a:ext cx="1269928" cy="1269928"/>
            <a:chOff x="0" y="0"/>
            <a:chExt cx="495300" cy="495300"/>
          </a:xfrm>
        </p:grpSpPr>
        <p:sp>
          <p:nvSpPr>
            <p:cNvPr id="25"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EAE98"/>
            </a:solidFill>
          </p:spPr>
          <p:txBody>
            <a:bodyPr/>
            <a:lstStyle/>
            <a:p>
              <a:endParaRPr lang="en-GB"/>
            </a:p>
          </p:txBody>
        </p:sp>
        <p:sp>
          <p:nvSpPr>
            <p:cNvPr id="26"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GB"/>
            </a:p>
          </p:txBody>
        </p:sp>
      </p:grpSp>
      <p:sp>
        <p:nvSpPr>
          <p:cNvPr id="27" name="Freeform 27"/>
          <p:cNvSpPr/>
          <p:nvPr/>
        </p:nvSpPr>
        <p:spPr>
          <a:xfrm>
            <a:off x="6824488" y="3930684"/>
            <a:ext cx="571281" cy="571281"/>
          </a:xfrm>
          <a:custGeom>
            <a:avLst/>
            <a:gdLst/>
            <a:ahLst/>
            <a:cxnLst/>
            <a:rect l="l" t="t" r="r" b="b"/>
            <a:pathLst>
              <a:path w="571281" h="571281">
                <a:moveTo>
                  <a:pt x="0" y="0"/>
                </a:moveTo>
                <a:lnTo>
                  <a:pt x="571281" y="0"/>
                </a:lnTo>
                <a:lnTo>
                  <a:pt x="571281" y="571281"/>
                </a:lnTo>
                <a:lnTo>
                  <a:pt x="0" y="571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8" name="Freeform 28"/>
          <p:cNvSpPr/>
          <p:nvPr/>
        </p:nvSpPr>
        <p:spPr>
          <a:xfrm>
            <a:off x="15959114" y="819148"/>
            <a:ext cx="1687696" cy="530218"/>
          </a:xfrm>
          <a:custGeom>
            <a:avLst/>
            <a:gdLst/>
            <a:ahLst/>
            <a:cxnLst/>
            <a:rect l="l" t="t" r="r" b="b"/>
            <a:pathLst>
              <a:path w="1687696" h="530218">
                <a:moveTo>
                  <a:pt x="0" y="0"/>
                </a:moveTo>
                <a:lnTo>
                  <a:pt x="1687696" y="0"/>
                </a:lnTo>
                <a:lnTo>
                  <a:pt x="1687696" y="530217"/>
                </a:lnTo>
                <a:lnTo>
                  <a:pt x="0" y="5302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9" name="Freeform 29"/>
          <p:cNvSpPr/>
          <p:nvPr/>
        </p:nvSpPr>
        <p:spPr>
          <a:xfrm>
            <a:off x="595584" y="819148"/>
            <a:ext cx="1687696" cy="530218"/>
          </a:xfrm>
          <a:custGeom>
            <a:avLst/>
            <a:gdLst/>
            <a:ahLst/>
            <a:cxnLst/>
            <a:rect l="l" t="t" r="r" b="b"/>
            <a:pathLst>
              <a:path w="1687696" h="530218">
                <a:moveTo>
                  <a:pt x="0" y="0"/>
                </a:moveTo>
                <a:lnTo>
                  <a:pt x="1687696" y="0"/>
                </a:lnTo>
                <a:lnTo>
                  <a:pt x="1687696" y="530217"/>
                </a:lnTo>
                <a:lnTo>
                  <a:pt x="0" y="5302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0" name="Freeform 30"/>
          <p:cNvSpPr/>
          <p:nvPr/>
        </p:nvSpPr>
        <p:spPr>
          <a:xfrm>
            <a:off x="-506205" y="-470078"/>
            <a:ext cx="1534905" cy="1554334"/>
          </a:xfrm>
          <a:custGeom>
            <a:avLst/>
            <a:gdLst/>
            <a:ahLst/>
            <a:cxnLst/>
            <a:rect l="l" t="t" r="r" b="b"/>
            <a:pathLst>
              <a:path w="1534905" h="1554334">
                <a:moveTo>
                  <a:pt x="0" y="0"/>
                </a:moveTo>
                <a:lnTo>
                  <a:pt x="1534905" y="0"/>
                </a:lnTo>
                <a:lnTo>
                  <a:pt x="1534905" y="1554334"/>
                </a:lnTo>
                <a:lnTo>
                  <a:pt x="0" y="15543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1" name="Freeform 31"/>
          <p:cNvSpPr/>
          <p:nvPr/>
        </p:nvSpPr>
        <p:spPr>
          <a:xfrm>
            <a:off x="16911803" y="9699713"/>
            <a:ext cx="2261396" cy="785835"/>
          </a:xfrm>
          <a:custGeom>
            <a:avLst/>
            <a:gdLst/>
            <a:ahLst/>
            <a:cxnLst/>
            <a:rect l="l" t="t" r="r" b="b"/>
            <a:pathLst>
              <a:path w="2261396" h="785835">
                <a:moveTo>
                  <a:pt x="0" y="0"/>
                </a:moveTo>
                <a:lnTo>
                  <a:pt x="2261397" y="0"/>
                </a:lnTo>
                <a:lnTo>
                  <a:pt x="2261397" y="785836"/>
                </a:lnTo>
                <a:lnTo>
                  <a:pt x="0" y="785836"/>
                </a:lnTo>
                <a:lnTo>
                  <a:pt x="0" y="0"/>
                </a:lnTo>
                <a:close/>
              </a:path>
            </a:pathLst>
          </a:custGeom>
          <a:blipFill>
            <a:blip r:embed="rId9">
              <a:alphaModFix amt="26000"/>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2" name="Freeform 32"/>
          <p:cNvSpPr/>
          <p:nvPr/>
        </p:nvSpPr>
        <p:spPr>
          <a:xfrm rot="1788336">
            <a:off x="8364043" y="3361363"/>
            <a:ext cx="1549173" cy="1187054"/>
          </a:xfrm>
          <a:custGeom>
            <a:avLst/>
            <a:gdLst/>
            <a:ahLst/>
            <a:cxnLst/>
            <a:rect l="l" t="t" r="r" b="b"/>
            <a:pathLst>
              <a:path w="1549173" h="1187054">
                <a:moveTo>
                  <a:pt x="0" y="0"/>
                </a:moveTo>
                <a:lnTo>
                  <a:pt x="1549173" y="0"/>
                </a:lnTo>
                <a:lnTo>
                  <a:pt x="1549173" y="1187054"/>
                </a:lnTo>
                <a:lnTo>
                  <a:pt x="0" y="11870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3" name="Freeform 33"/>
          <p:cNvSpPr/>
          <p:nvPr/>
        </p:nvSpPr>
        <p:spPr>
          <a:xfrm>
            <a:off x="-695399" y="9501165"/>
            <a:ext cx="1054226" cy="984384"/>
          </a:xfrm>
          <a:custGeom>
            <a:avLst/>
            <a:gdLst/>
            <a:ahLst/>
            <a:cxnLst/>
            <a:rect l="l" t="t" r="r" b="b"/>
            <a:pathLst>
              <a:path w="1054226" h="984384">
                <a:moveTo>
                  <a:pt x="0" y="0"/>
                </a:moveTo>
                <a:lnTo>
                  <a:pt x="1054226" y="0"/>
                </a:lnTo>
                <a:lnTo>
                  <a:pt x="1054226" y="984384"/>
                </a:lnTo>
                <a:lnTo>
                  <a:pt x="0" y="9843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4" name="Freeform 34"/>
          <p:cNvSpPr/>
          <p:nvPr/>
        </p:nvSpPr>
        <p:spPr>
          <a:xfrm>
            <a:off x="17646810" y="-575402"/>
            <a:ext cx="1394550" cy="1394550"/>
          </a:xfrm>
          <a:custGeom>
            <a:avLst/>
            <a:gdLst/>
            <a:ahLst/>
            <a:cxnLst/>
            <a:rect l="l" t="t" r="r" b="b"/>
            <a:pathLst>
              <a:path w="1394550" h="1394550">
                <a:moveTo>
                  <a:pt x="0" y="0"/>
                </a:moveTo>
                <a:lnTo>
                  <a:pt x="1394550" y="0"/>
                </a:lnTo>
                <a:lnTo>
                  <a:pt x="1394550" y="1394550"/>
                </a:lnTo>
                <a:lnTo>
                  <a:pt x="0" y="13945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5" name="Freeform 35"/>
          <p:cNvSpPr/>
          <p:nvPr/>
        </p:nvSpPr>
        <p:spPr>
          <a:xfrm>
            <a:off x="75685" y="982170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36" name="Freeform 36"/>
          <p:cNvSpPr/>
          <p:nvPr/>
        </p:nvSpPr>
        <p:spPr>
          <a:xfrm>
            <a:off x="17476217" y="307089"/>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37" name="Freeform 37"/>
          <p:cNvSpPr/>
          <p:nvPr/>
        </p:nvSpPr>
        <p:spPr>
          <a:xfrm>
            <a:off x="10864939" y="3878448"/>
            <a:ext cx="625864" cy="623517"/>
          </a:xfrm>
          <a:custGeom>
            <a:avLst/>
            <a:gdLst/>
            <a:ahLst/>
            <a:cxnLst/>
            <a:rect l="l" t="t" r="r" b="b"/>
            <a:pathLst>
              <a:path w="625864" h="623517">
                <a:moveTo>
                  <a:pt x="0" y="0"/>
                </a:moveTo>
                <a:lnTo>
                  <a:pt x="625864" y="0"/>
                </a:lnTo>
                <a:lnTo>
                  <a:pt x="625864" y="623517"/>
                </a:lnTo>
                <a:lnTo>
                  <a:pt x="0" y="6235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38" name="TextBox 38"/>
          <p:cNvSpPr txBox="1"/>
          <p:nvPr/>
        </p:nvSpPr>
        <p:spPr>
          <a:xfrm>
            <a:off x="5826609" y="5441358"/>
            <a:ext cx="2567040" cy="375848"/>
          </a:xfrm>
          <a:prstGeom prst="rect">
            <a:avLst/>
          </a:prstGeom>
        </p:spPr>
        <p:txBody>
          <a:bodyPr lIns="0" tIns="0" rIns="0" bIns="0" rtlCol="0" anchor="t">
            <a:spAutoFit/>
          </a:bodyPr>
          <a:lstStyle/>
          <a:p>
            <a:pPr marL="0" lvl="1" indent="0" algn="ctr">
              <a:lnSpc>
                <a:spcPts val="3054"/>
              </a:lnSpc>
              <a:spcBef>
                <a:spcPct val="0"/>
              </a:spcBef>
            </a:pPr>
            <a:r>
              <a:rPr lang="en-US" sz="2181" b="1">
                <a:solidFill>
                  <a:srgbClr val="0F225B"/>
                </a:solidFill>
                <a:latin typeface="Source Sans Pro Bold"/>
                <a:ea typeface="Source Sans Pro Bold"/>
                <a:cs typeface="Source Sans Pro Bold"/>
                <a:sym typeface="Source Sans Pro Bold"/>
              </a:rPr>
              <a:t>Congo Red Staining</a:t>
            </a:r>
          </a:p>
        </p:txBody>
      </p:sp>
      <p:sp>
        <p:nvSpPr>
          <p:cNvPr id="39" name="TextBox 39"/>
          <p:cNvSpPr txBox="1"/>
          <p:nvPr/>
        </p:nvSpPr>
        <p:spPr>
          <a:xfrm>
            <a:off x="5827917" y="6065734"/>
            <a:ext cx="2565731" cy="1402779"/>
          </a:xfrm>
          <a:prstGeom prst="rect">
            <a:avLst/>
          </a:prstGeom>
        </p:spPr>
        <p:txBody>
          <a:bodyPr lIns="0" tIns="0" rIns="0" bIns="0" rtlCol="0" anchor="t">
            <a:spAutoFit/>
          </a:bodyPr>
          <a:lstStyle/>
          <a:p>
            <a:pPr marL="0" lvl="0" indent="0" algn="ctr">
              <a:lnSpc>
                <a:spcPts val="3815"/>
              </a:lnSpc>
              <a:spcBef>
                <a:spcPct val="0"/>
              </a:spcBef>
            </a:pPr>
            <a:r>
              <a:rPr lang="en-US" sz="2543">
                <a:solidFill>
                  <a:srgbClr val="5C5D62"/>
                </a:solidFill>
                <a:latin typeface="Source Sans Pro"/>
                <a:ea typeface="Source Sans Pro"/>
                <a:cs typeface="Source Sans Pro"/>
                <a:sym typeface="Source Sans Pro"/>
              </a:rPr>
              <a:t>D</a:t>
            </a:r>
            <a:r>
              <a:rPr lang="en-US" sz="2543" u="none" strike="noStrike">
                <a:solidFill>
                  <a:srgbClr val="5C5D62"/>
                </a:solidFill>
                <a:latin typeface="Source Sans Pro"/>
                <a:ea typeface="Source Sans Pro"/>
                <a:cs typeface="Source Sans Pro"/>
                <a:sym typeface="Source Sans Pro"/>
              </a:rPr>
              <a:t>emonstrated presence of Amyloid</a:t>
            </a:r>
          </a:p>
        </p:txBody>
      </p:sp>
      <p:sp>
        <p:nvSpPr>
          <p:cNvPr id="40" name="TextBox 40"/>
          <p:cNvSpPr txBox="1"/>
          <p:nvPr/>
        </p:nvSpPr>
        <p:spPr>
          <a:xfrm>
            <a:off x="9895006" y="5441358"/>
            <a:ext cx="2565731" cy="375848"/>
          </a:xfrm>
          <a:prstGeom prst="rect">
            <a:avLst/>
          </a:prstGeom>
        </p:spPr>
        <p:txBody>
          <a:bodyPr lIns="0" tIns="0" rIns="0" bIns="0" rtlCol="0" anchor="t">
            <a:spAutoFit/>
          </a:bodyPr>
          <a:lstStyle/>
          <a:p>
            <a:pPr marL="0" lvl="1" indent="0" algn="ctr">
              <a:lnSpc>
                <a:spcPts val="3054"/>
              </a:lnSpc>
              <a:spcBef>
                <a:spcPct val="0"/>
              </a:spcBef>
            </a:pPr>
            <a:r>
              <a:rPr lang="en-US" sz="2181" b="1">
                <a:solidFill>
                  <a:srgbClr val="0F225B"/>
                </a:solidFill>
                <a:latin typeface="Source Sans Pro Bold"/>
                <a:ea typeface="Source Sans Pro Bold"/>
                <a:cs typeface="Source Sans Pro Bold"/>
                <a:sym typeface="Source Sans Pro Bold"/>
              </a:rPr>
              <a:t>Immunochemistry</a:t>
            </a:r>
          </a:p>
        </p:txBody>
      </p:sp>
      <p:sp>
        <p:nvSpPr>
          <p:cNvPr id="41" name="TextBox 41"/>
          <p:cNvSpPr txBox="1"/>
          <p:nvPr/>
        </p:nvSpPr>
        <p:spPr>
          <a:xfrm>
            <a:off x="9895006" y="6047644"/>
            <a:ext cx="2565731" cy="1877278"/>
          </a:xfrm>
          <a:prstGeom prst="rect">
            <a:avLst/>
          </a:prstGeom>
        </p:spPr>
        <p:txBody>
          <a:bodyPr lIns="0" tIns="0" rIns="0" bIns="0" rtlCol="0" anchor="t">
            <a:spAutoFit/>
          </a:bodyPr>
          <a:lstStyle/>
          <a:p>
            <a:pPr marL="0" lvl="0" indent="0" algn="ctr">
              <a:lnSpc>
                <a:spcPts val="3815"/>
              </a:lnSpc>
              <a:spcBef>
                <a:spcPct val="0"/>
              </a:spcBef>
            </a:pPr>
            <a:r>
              <a:rPr lang="en-US" sz="2543">
                <a:solidFill>
                  <a:srgbClr val="5C5D62"/>
                </a:solidFill>
                <a:latin typeface="Source Sans Pro"/>
                <a:ea typeface="Source Sans Pro"/>
                <a:cs typeface="Source Sans Pro"/>
                <a:sym typeface="Source Sans Pro"/>
              </a:rPr>
              <a:t>A</a:t>
            </a:r>
            <a:r>
              <a:rPr lang="en-US" sz="2543" u="none" strike="noStrike">
                <a:solidFill>
                  <a:srgbClr val="5C5D62"/>
                </a:solidFill>
                <a:latin typeface="Source Sans Pro"/>
                <a:ea typeface="Source Sans Pro"/>
                <a:cs typeface="Source Sans Pro"/>
                <a:sym typeface="Source Sans Pro"/>
              </a:rPr>
              <a:t>myloid stained with antibodies to lambda light chains</a:t>
            </a:r>
          </a:p>
        </p:txBody>
      </p:sp>
      <p:sp>
        <p:nvSpPr>
          <p:cNvPr id="42" name="TextBox 42"/>
          <p:cNvSpPr txBox="1"/>
          <p:nvPr/>
        </p:nvSpPr>
        <p:spPr>
          <a:xfrm>
            <a:off x="4762407" y="158464"/>
            <a:ext cx="8606745" cy="637032"/>
          </a:xfrm>
          <a:prstGeom prst="rect">
            <a:avLst/>
          </a:prstGeom>
        </p:spPr>
        <p:txBody>
          <a:bodyPr lIns="0" tIns="0" rIns="0" bIns="0" rtlCol="0" anchor="t">
            <a:spAutoFit/>
          </a:bodyPr>
          <a:lstStyle/>
          <a:p>
            <a:pPr algn="ctr">
              <a:lnSpc>
                <a:spcPts val="4944"/>
              </a:lnSpc>
            </a:pPr>
            <a:r>
              <a:rPr lang="en-US" sz="4800" b="1" dirty="0">
                <a:solidFill>
                  <a:srgbClr val="3C4C59"/>
                </a:solidFill>
                <a:latin typeface="Canva Sans Bold"/>
                <a:ea typeface="Canva Sans Bold"/>
                <a:cs typeface="Canva Sans Bold"/>
                <a:sym typeface="Canva Sans Bold"/>
              </a:rPr>
              <a:t>First Presentation</a:t>
            </a:r>
          </a:p>
        </p:txBody>
      </p:sp>
      <p:sp>
        <p:nvSpPr>
          <p:cNvPr id="43" name="TextBox 43"/>
          <p:cNvSpPr txBox="1"/>
          <p:nvPr/>
        </p:nvSpPr>
        <p:spPr>
          <a:xfrm>
            <a:off x="6234292" y="1414365"/>
            <a:ext cx="5819416" cy="1180466"/>
          </a:xfrm>
          <a:prstGeom prst="rect">
            <a:avLst/>
          </a:prstGeom>
        </p:spPr>
        <p:txBody>
          <a:bodyPr lIns="0" tIns="0" rIns="0" bIns="0" rtlCol="0" anchor="t">
            <a:spAutoFit/>
          </a:bodyPr>
          <a:lstStyle/>
          <a:p>
            <a:pPr algn="ctr">
              <a:lnSpc>
                <a:spcPts val="4759"/>
              </a:lnSpc>
            </a:pPr>
            <a:r>
              <a:rPr lang="en-US" sz="3399" b="1">
                <a:solidFill>
                  <a:srgbClr val="3C4C59"/>
                </a:solidFill>
                <a:latin typeface="Canva Sans Bold"/>
                <a:ea typeface="Canva Sans Bold"/>
                <a:cs typeface="Canva Sans Bold"/>
                <a:sym typeface="Canva Sans Bold"/>
              </a:rPr>
              <a:t>Amyloid Histology &amp; Immunochemistry Report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ailty">
            <a:hlinkClick r:id="" action="ppaction://media"/>
            <a:extLst>
              <a:ext uri="{FF2B5EF4-FFF2-40B4-BE49-F238E27FC236}">
                <a16:creationId xmlns:a16="http://schemas.microsoft.com/office/drawing/2014/main" id="{6DE0F020-437C-57A6-6ED0-51F75DD761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2" name="TextBox 2"/>
          <p:cNvSpPr txBox="1"/>
          <p:nvPr/>
        </p:nvSpPr>
        <p:spPr>
          <a:xfrm>
            <a:off x="4870067" y="2467532"/>
            <a:ext cx="8864410" cy="1788088"/>
          </a:xfrm>
          <a:prstGeom prst="rect">
            <a:avLst/>
          </a:prstGeom>
        </p:spPr>
        <p:style>
          <a:lnRef idx="2">
            <a:schemeClr val="accent6"/>
          </a:lnRef>
          <a:fillRef idx="1">
            <a:schemeClr val="lt1"/>
          </a:fillRef>
          <a:effectRef idx="0">
            <a:schemeClr val="accent6"/>
          </a:effectRef>
          <a:fontRef idx="minor">
            <a:schemeClr val="dk1"/>
          </a:fontRef>
        </p:style>
        <p:txBody>
          <a:bodyPr lIns="0" tIns="0" rIns="0" bIns="0" rtlCol="0" anchor="t">
            <a:spAutoFit/>
          </a:bodyPr>
          <a:lstStyle/>
          <a:p>
            <a:pPr algn="ctr">
              <a:lnSpc>
                <a:spcPts val="14573"/>
              </a:lnSpc>
            </a:pPr>
            <a:r>
              <a:rPr lang="en-US" sz="10409" b="1">
                <a:ln>
                  <a:solidFill>
                    <a:schemeClr val="bg1"/>
                  </a:solidFill>
                </a:ln>
                <a:solidFill>
                  <a:srgbClr val="055C9D"/>
                </a:solidFill>
                <a:latin typeface="Neue Machina Ultra-Bold"/>
                <a:ea typeface="Neue Machina Ultra-Bold"/>
                <a:cs typeface="Neue Machina Ultra-Bold"/>
                <a:sym typeface="Neue Machina Ultra-Bold"/>
              </a:rPr>
              <a:t>SYSTEMIC</a:t>
            </a:r>
            <a:endParaRPr lang="en-US" sz="10409" b="1" dirty="0">
              <a:ln>
                <a:solidFill>
                  <a:schemeClr val="bg1"/>
                </a:solidFill>
              </a:ln>
              <a:solidFill>
                <a:srgbClr val="055C9D"/>
              </a:solidFill>
              <a:latin typeface="Neue Machina Ultra-Bold"/>
              <a:ea typeface="Neue Machina Ultra-Bold"/>
              <a:cs typeface="Neue Machina Ultra-Bold"/>
              <a:sym typeface="Neue Machina Ultra-Bold"/>
            </a:endParaRPr>
          </a:p>
        </p:txBody>
      </p:sp>
      <p:sp>
        <p:nvSpPr>
          <p:cNvPr id="3" name="TextBox 3"/>
          <p:cNvSpPr txBox="1"/>
          <p:nvPr/>
        </p:nvSpPr>
        <p:spPr>
          <a:xfrm>
            <a:off x="4680893" y="4006950"/>
            <a:ext cx="9242757" cy="3062954"/>
          </a:xfrm>
          <a:prstGeom prst="rect">
            <a:avLst/>
          </a:prstGeom>
        </p:spPr>
        <p:style>
          <a:lnRef idx="2">
            <a:schemeClr val="accent6"/>
          </a:lnRef>
          <a:fillRef idx="1">
            <a:schemeClr val="lt1"/>
          </a:fillRef>
          <a:effectRef idx="0">
            <a:schemeClr val="accent6"/>
          </a:effectRef>
          <a:fontRef idx="minor">
            <a:schemeClr val="dk1"/>
          </a:fontRef>
        </p:style>
        <p:txBody>
          <a:bodyPr lIns="0" tIns="0" rIns="0" bIns="0" rtlCol="0" anchor="t">
            <a:spAutoFit/>
          </a:bodyPr>
          <a:lstStyle/>
          <a:p>
            <a:pPr algn="ctr">
              <a:lnSpc>
                <a:spcPts val="12210"/>
              </a:lnSpc>
            </a:pPr>
            <a:r>
              <a:rPr lang="en-US" sz="8722" b="1" dirty="0">
                <a:ln>
                  <a:solidFill>
                    <a:schemeClr val="bg1"/>
                  </a:solidFill>
                </a:ln>
                <a:solidFill>
                  <a:srgbClr val="055C9D"/>
                </a:solidFill>
                <a:latin typeface="Neue Machina Ultra-Bold"/>
                <a:ea typeface="Neue Machina Ultra-Bold"/>
                <a:cs typeface="Neue Machina Ultra-Bold"/>
                <a:sym typeface="Neue Machina Ultra-Bold"/>
              </a:rPr>
              <a:t>AL</a:t>
            </a:r>
            <a:endParaRPr lang="en-US" sz="8722" b="1" dirty="0">
              <a:ln>
                <a:solidFill>
                  <a:schemeClr val="bg1"/>
                </a:solidFill>
              </a:ln>
              <a:solidFill>
                <a:srgbClr val="003060"/>
              </a:solidFill>
              <a:latin typeface="Neue Machina Ultra-Bold"/>
              <a:ea typeface="Neue Machina Ultra-Bold"/>
              <a:cs typeface="Neue Machina Ultra-Bold"/>
              <a:sym typeface="Neue Machina Ultra-Bold"/>
            </a:endParaRPr>
          </a:p>
          <a:p>
            <a:pPr algn="ctr">
              <a:lnSpc>
                <a:spcPts val="12210"/>
              </a:lnSpc>
            </a:pPr>
            <a:r>
              <a:rPr lang="en-US" sz="9600" b="1" dirty="0">
                <a:ln>
                  <a:solidFill>
                    <a:schemeClr val="bg1"/>
                  </a:solidFill>
                </a:ln>
                <a:solidFill>
                  <a:srgbClr val="F49F36"/>
                </a:solidFill>
                <a:latin typeface="Neue Machina Ultra-Bold"/>
                <a:ea typeface="Neue Machina Ultra-Bold"/>
                <a:cs typeface="Neue Machina Ultra-Bold"/>
                <a:sym typeface="Neue Machina Ultra-Bold"/>
              </a:rPr>
              <a:t>AMYLOIDOSIS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39695" y="1171633"/>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3" name="AutoShape 3"/>
          <p:cNvSpPr/>
          <p:nvPr/>
        </p:nvSpPr>
        <p:spPr>
          <a:xfrm>
            <a:off x="3939695" y="2748983"/>
            <a:ext cx="6492240" cy="0"/>
          </a:xfrm>
          <a:prstGeom prst="line">
            <a:avLst/>
          </a:prstGeom>
          <a:ln w="38100" cap="flat">
            <a:solidFill>
              <a:srgbClr val="000000"/>
            </a:solidFill>
            <a:prstDash val="solid"/>
            <a:headEnd type="diamond" w="lg" len="lg"/>
            <a:tailEnd type="diamond" w="lg" len="lg"/>
          </a:ln>
        </p:spPr>
        <p:txBody>
          <a:bodyPr/>
          <a:lstStyle/>
          <a:p>
            <a:endParaRPr lang="en-GB"/>
          </a:p>
        </p:txBody>
      </p:sp>
      <p:sp>
        <p:nvSpPr>
          <p:cNvPr id="4" name="AutoShape 4"/>
          <p:cNvSpPr/>
          <p:nvPr/>
        </p:nvSpPr>
        <p:spPr>
          <a:xfrm flipV="1">
            <a:off x="3939695" y="2553712"/>
            <a:ext cx="10408610" cy="0"/>
          </a:xfrm>
          <a:prstGeom prst="line">
            <a:avLst/>
          </a:prstGeom>
          <a:ln w="38100" cap="flat">
            <a:solidFill>
              <a:srgbClr val="000000"/>
            </a:solidFill>
            <a:prstDash val="solid"/>
            <a:headEnd type="diamond" w="lg" len="lg"/>
            <a:tailEnd type="diamond" w="lg" len="lg"/>
          </a:ln>
        </p:spPr>
        <p:txBody>
          <a:bodyPr/>
          <a:lstStyle/>
          <a:p>
            <a:endParaRPr lang="en-GB"/>
          </a:p>
        </p:txBody>
      </p:sp>
      <p:sp>
        <p:nvSpPr>
          <p:cNvPr id="5" name="AutoShape 5"/>
          <p:cNvSpPr/>
          <p:nvPr/>
        </p:nvSpPr>
        <p:spPr>
          <a:xfrm>
            <a:off x="4839016" y="2768033"/>
            <a:ext cx="0" cy="1037387"/>
          </a:xfrm>
          <a:prstGeom prst="line">
            <a:avLst/>
          </a:prstGeom>
          <a:ln w="38100" cap="flat">
            <a:solidFill>
              <a:srgbClr val="000000"/>
            </a:solidFill>
            <a:prstDash val="solid"/>
            <a:headEnd type="none" w="sm" len="sm"/>
            <a:tailEnd type="arrow" w="med" len="sm"/>
          </a:ln>
        </p:spPr>
        <p:txBody>
          <a:bodyPr/>
          <a:lstStyle/>
          <a:p>
            <a:endParaRPr lang="en-GB"/>
          </a:p>
        </p:txBody>
      </p:sp>
      <p:sp>
        <p:nvSpPr>
          <p:cNvPr id="6" name="AutoShape 6"/>
          <p:cNvSpPr/>
          <p:nvPr/>
        </p:nvSpPr>
        <p:spPr>
          <a:xfrm flipV="1">
            <a:off x="14329255" y="1028700"/>
            <a:ext cx="1186171" cy="1525012"/>
          </a:xfrm>
          <a:prstGeom prst="line">
            <a:avLst/>
          </a:prstGeom>
          <a:ln w="38100" cap="flat">
            <a:solidFill>
              <a:srgbClr val="000000"/>
            </a:solidFill>
            <a:prstDash val="solid"/>
            <a:headEnd type="none" w="sm" len="sm"/>
            <a:tailEnd type="arrow" w="med" len="sm"/>
          </a:ln>
        </p:spPr>
        <p:txBody>
          <a:bodyPr/>
          <a:lstStyle/>
          <a:p>
            <a:endParaRPr lang="en-GB"/>
          </a:p>
        </p:txBody>
      </p:sp>
      <p:sp>
        <p:nvSpPr>
          <p:cNvPr id="7" name="AutoShape 7"/>
          <p:cNvSpPr/>
          <p:nvPr/>
        </p:nvSpPr>
        <p:spPr>
          <a:xfrm>
            <a:off x="4839016" y="4144213"/>
            <a:ext cx="0" cy="1037387"/>
          </a:xfrm>
          <a:prstGeom prst="line">
            <a:avLst/>
          </a:prstGeom>
          <a:ln w="38100" cap="flat">
            <a:solidFill>
              <a:srgbClr val="000000"/>
            </a:solidFill>
            <a:prstDash val="solid"/>
            <a:headEnd type="none" w="sm" len="sm"/>
            <a:tailEnd type="arrow" w="med" len="sm"/>
          </a:ln>
        </p:spPr>
        <p:txBody>
          <a:bodyPr/>
          <a:lstStyle/>
          <a:p>
            <a:endParaRPr lang="en-GB"/>
          </a:p>
        </p:txBody>
      </p:sp>
      <p:sp>
        <p:nvSpPr>
          <p:cNvPr id="8" name="Freeform 8"/>
          <p:cNvSpPr/>
          <p:nvPr/>
        </p:nvSpPr>
        <p:spPr>
          <a:xfrm>
            <a:off x="-582990" y="4294652"/>
            <a:ext cx="4172363" cy="6113353"/>
          </a:xfrm>
          <a:custGeom>
            <a:avLst/>
            <a:gdLst/>
            <a:ahLst/>
            <a:cxnLst/>
            <a:rect l="l" t="t" r="r" b="b"/>
            <a:pathLst>
              <a:path w="4172363" h="6113353">
                <a:moveTo>
                  <a:pt x="0" y="0"/>
                </a:moveTo>
                <a:lnTo>
                  <a:pt x="4172363" y="0"/>
                </a:lnTo>
                <a:lnTo>
                  <a:pt x="4172363" y="6113352"/>
                </a:lnTo>
                <a:lnTo>
                  <a:pt x="0" y="6113352"/>
                </a:lnTo>
                <a:lnTo>
                  <a:pt x="0" y="0"/>
                </a:lnTo>
                <a:close/>
              </a:path>
            </a:pathLst>
          </a:custGeom>
          <a:blipFill>
            <a:blip r:embed="rId2"/>
            <a:stretch>
              <a:fillRect/>
            </a:stretch>
          </a:blipFill>
        </p:spPr>
        <p:txBody>
          <a:bodyPr/>
          <a:lstStyle/>
          <a:p>
            <a:endParaRPr lang="en-GB"/>
          </a:p>
        </p:txBody>
      </p:sp>
      <p:sp>
        <p:nvSpPr>
          <p:cNvPr id="9" name="Freeform 9"/>
          <p:cNvSpPr/>
          <p:nvPr/>
        </p:nvSpPr>
        <p:spPr>
          <a:xfrm>
            <a:off x="3229735" y="5181600"/>
            <a:ext cx="1609281" cy="1633034"/>
          </a:xfrm>
          <a:custGeom>
            <a:avLst/>
            <a:gdLst/>
            <a:ahLst/>
            <a:cxnLst/>
            <a:rect l="l" t="t" r="r" b="b"/>
            <a:pathLst>
              <a:path w="1609281" h="1633034">
                <a:moveTo>
                  <a:pt x="0" y="0"/>
                </a:moveTo>
                <a:lnTo>
                  <a:pt x="1609281" y="0"/>
                </a:lnTo>
                <a:lnTo>
                  <a:pt x="1609281" y="1633034"/>
                </a:lnTo>
                <a:lnTo>
                  <a:pt x="0" y="16330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5268365" y="5553172"/>
            <a:ext cx="1043859" cy="889889"/>
          </a:xfrm>
          <a:custGeom>
            <a:avLst/>
            <a:gdLst/>
            <a:ahLst/>
            <a:cxnLst/>
            <a:rect l="l" t="t" r="r" b="b"/>
            <a:pathLst>
              <a:path w="1043859" h="889889">
                <a:moveTo>
                  <a:pt x="0" y="0"/>
                </a:moveTo>
                <a:lnTo>
                  <a:pt x="1043858" y="0"/>
                </a:lnTo>
                <a:lnTo>
                  <a:pt x="1043858" y="889890"/>
                </a:lnTo>
                <a:lnTo>
                  <a:pt x="0" y="889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AutoShape 11"/>
          <p:cNvSpPr/>
          <p:nvPr/>
        </p:nvSpPr>
        <p:spPr>
          <a:xfrm>
            <a:off x="4819966" y="6976559"/>
            <a:ext cx="623762" cy="710168"/>
          </a:xfrm>
          <a:prstGeom prst="line">
            <a:avLst/>
          </a:prstGeom>
          <a:ln w="38100" cap="flat">
            <a:solidFill>
              <a:srgbClr val="000000"/>
            </a:solidFill>
            <a:prstDash val="solid"/>
            <a:headEnd type="none" w="sm" len="sm"/>
            <a:tailEnd type="arrow" w="med" len="sm"/>
          </a:ln>
        </p:spPr>
        <p:txBody>
          <a:bodyPr/>
          <a:lstStyle/>
          <a:p>
            <a:endParaRPr lang="en-GB"/>
          </a:p>
        </p:txBody>
      </p:sp>
      <p:sp>
        <p:nvSpPr>
          <p:cNvPr id="12" name="Freeform 12"/>
          <p:cNvSpPr/>
          <p:nvPr/>
        </p:nvSpPr>
        <p:spPr>
          <a:xfrm rot="-2090438">
            <a:off x="11528898" y="3530394"/>
            <a:ext cx="1038437" cy="1097423"/>
          </a:xfrm>
          <a:custGeom>
            <a:avLst/>
            <a:gdLst/>
            <a:ahLst/>
            <a:cxnLst/>
            <a:rect l="l" t="t" r="r" b="b"/>
            <a:pathLst>
              <a:path w="1038437" h="1097423">
                <a:moveTo>
                  <a:pt x="0" y="0"/>
                </a:moveTo>
                <a:lnTo>
                  <a:pt x="1038437" y="0"/>
                </a:lnTo>
                <a:lnTo>
                  <a:pt x="1038437" y="1097423"/>
                </a:lnTo>
                <a:lnTo>
                  <a:pt x="0" y="1097423"/>
                </a:lnTo>
                <a:lnTo>
                  <a:pt x="0" y="0"/>
                </a:lnTo>
                <a:close/>
              </a:path>
            </a:pathLst>
          </a:custGeom>
          <a:blipFill>
            <a:blip r:embed="rId7"/>
            <a:stretch>
              <a:fillRect/>
            </a:stretch>
          </a:blipFill>
        </p:spPr>
        <p:txBody>
          <a:bodyPr/>
          <a:lstStyle/>
          <a:p>
            <a:endParaRPr lang="en-GB"/>
          </a:p>
        </p:txBody>
      </p:sp>
      <p:sp>
        <p:nvSpPr>
          <p:cNvPr id="13" name="AutoShape 13"/>
          <p:cNvSpPr/>
          <p:nvPr/>
        </p:nvSpPr>
        <p:spPr>
          <a:xfrm>
            <a:off x="10400265" y="2763254"/>
            <a:ext cx="895609" cy="791972"/>
          </a:xfrm>
          <a:prstGeom prst="line">
            <a:avLst/>
          </a:prstGeom>
          <a:ln w="38100" cap="flat">
            <a:solidFill>
              <a:srgbClr val="000000"/>
            </a:solidFill>
            <a:prstDash val="solid"/>
            <a:headEnd type="none" w="sm" len="sm"/>
            <a:tailEnd type="arrow" w="med" len="sm"/>
          </a:ln>
        </p:spPr>
        <p:txBody>
          <a:bodyPr/>
          <a:lstStyle/>
          <a:p>
            <a:endParaRPr lang="en-GB"/>
          </a:p>
        </p:txBody>
      </p:sp>
      <p:sp>
        <p:nvSpPr>
          <p:cNvPr id="14" name="AutoShape 14"/>
          <p:cNvSpPr/>
          <p:nvPr/>
        </p:nvSpPr>
        <p:spPr>
          <a:xfrm>
            <a:off x="12306863" y="4459996"/>
            <a:ext cx="0" cy="1195549"/>
          </a:xfrm>
          <a:prstGeom prst="line">
            <a:avLst/>
          </a:prstGeom>
          <a:ln w="38100" cap="flat">
            <a:solidFill>
              <a:srgbClr val="000000"/>
            </a:solidFill>
            <a:prstDash val="solid"/>
            <a:headEnd type="none" w="sm" len="sm"/>
            <a:tailEnd type="arrow" w="med" len="sm"/>
          </a:ln>
        </p:spPr>
        <p:txBody>
          <a:bodyPr/>
          <a:lstStyle/>
          <a:p>
            <a:endParaRPr lang="en-GB"/>
          </a:p>
        </p:txBody>
      </p:sp>
      <p:sp>
        <p:nvSpPr>
          <p:cNvPr id="15" name="Freeform 15"/>
          <p:cNvSpPr/>
          <p:nvPr/>
        </p:nvSpPr>
        <p:spPr>
          <a:xfrm>
            <a:off x="11223663" y="5668953"/>
            <a:ext cx="2190100" cy="2097021"/>
          </a:xfrm>
          <a:custGeom>
            <a:avLst/>
            <a:gdLst/>
            <a:ahLst/>
            <a:cxnLst/>
            <a:rect l="l" t="t" r="r" b="b"/>
            <a:pathLst>
              <a:path w="2190100" h="2097021">
                <a:moveTo>
                  <a:pt x="0" y="0"/>
                </a:moveTo>
                <a:lnTo>
                  <a:pt x="2190100" y="0"/>
                </a:lnTo>
                <a:lnTo>
                  <a:pt x="2190100" y="2097020"/>
                </a:lnTo>
                <a:lnTo>
                  <a:pt x="0" y="2097020"/>
                </a:lnTo>
                <a:lnTo>
                  <a:pt x="0" y="0"/>
                </a:lnTo>
                <a:close/>
              </a:path>
            </a:pathLst>
          </a:custGeom>
          <a:blipFill>
            <a:blip r:embed="rId8"/>
            <a:stretch>
              <a:fillRect/>
            </a:stretch>
          </a:blipFill>
        </p:spPr>
        <p:txBody>
          <a:bodyPr/>
          <a:lstStyle/>
          <a:p>
            <a:endParaRPr lang="en-GB"/>
          </a:p>
        </p:txBody>
      </p:sp>
      <p:sp>
        <p:nvSpPr>
          <p:cNvPr id="16" name="Freeform 16"/>
          <p:cNvSpPr/>
          <p:nvPr/>
        </p:nvSpPr>
        <p:spPr>
          <a:xfrm>
            <a:off x="11457133" y="8689858"/>
            <a:ext cx="1956630" cy="1271810"/>
          </a:xfrm>
          <a:custGeom>
            <a:avLst/>
            <a:gdLst/>
            <a:ahLst/>
            <a:cxnLst/>
            <a:rect l="l" t="t" r="r" b="b"/>
            <a:pathLst>
              <a:path w="1956630" h="1271810">
                <a:moveTo>
                  <a:pt x="0" y="0"/>
                </a:moveTo>
                <a:lnTo>
                  <a:pt x="1956630" y="0"/>
                </a:lnTo>
                <a:lnTo>
                  <a:pt x="1956630" y="1271810"/>
                </a:lnTo>
                <a:lnTo>
                  <a:pt x="0" y="12718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TextBox 17"/>
          <p:cNvSpPr txBox="1"/>
          <p:nvPr/>
        </p:nvSpPr>
        <p:spPr>
          <a:xfrm>
            <a:off x="15317039" y="457771"/>
            <a:ext cx="2668279" cy="81661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Disease caused by tissue damage due to these protein deposits</a:t>
            </a:r>
          </a:p>
        </p:txBody>
      </p:sp>
      <p:sp>
        <p:nvSpPr>
          <p:cNvPr id="18" name="TextBox 18"/>
          <p:cNvSpPr txBox="1"/>
          <p:nvPr/>
        </p:nvSpPr>
        <p:spPr>
          <a:xfrm>
            <a:off x="3504877" y="3814945"/>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Starch-Like</a:t>
            </a:r>
          </a:p>
        </p:txBody>
      </p:sp>
      <p:sp>
        <p:nvSpPr>
          <p:cNvPr id="19" name="TextBox 19"/>
          <p:cNvSpPr txBox="1"/>
          <p:nvPr/>
        </p:nvSpPr>
        <p:spPr>
          <a:xfrm>
            <a:off x="4373070" y="7737398"/>
            <a:ext cx="2668279" cy="540385"/>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Tissue deposits that stain </a:t>
            </a:r>
            <a:r>
              <a:rPr lang="en-US" sz="1599" b="1">
                <a:solidFill>
                  <a:srgbClr val="1D1B74"/>
                </a:solidFill>
                <a:latin typeface="Canva Sans Bold"/>
                <a:ea typeface="Canva Sans Bold"/>
                <a:cs typeface="Canva Sans Bold"/>
                <a:sym typeface="Canva Sans Bold"/>
              </a:rPr>
              <a:t>Blue</a:t>
            </a:r>
            <a:r>
              <a:rPr lang="en-US" sz="1599">
                <a:solidFill>
                  <a:srgbClr val="1D1B74"/>
                </a:solidFill>
                <a:latin typeface="Canva Sans"/>
                <a:ea typeface="Canva Sans"/>
                <a:cs typeface="Canva Sans"/>
                <a:sym typeface="Canva Sans"/>
              </a:rPr>
              <a:t> </a:t>
            </a:r>
            <a:r>
              <a:rPr lang="en-US" sz="1599">
                <a:solidFill>
                  <a:srgbClr val="000000"/>
                </a:solidFill>
                <a:latin typeface="Canva Sans"/>
                <a:ea typeface="Canva Sans"/>
                <a:cs typeface="Canva Sans"/>
                <a:sym typeface="Canva Sans"/>
              </a:rPr>
              <a:t>with </a:t>
            </a:r>
            <a:r>
              <a:rPr lang="en-US" sz="1599" b="1">
                <a:solidFill>
                  <a:srgbClr val="F4DB80"/>
                </a:solidFill>
                <a:latin typeface="Canva Sans Bold"/>
                <a:ea typeface="Canva Sans Bold"/>
                <a:cs typeface="Canva Sans Bold"/>
                <a:sym typeface="Canva Sans Bold"/>
              </a:rPr>
              <a:t>Iodine</a:t>
            </a:r>
          </a:p>
        </p:txBody>
      </p:sp>
      <p:sp>
        <p:nvSpPr>
          <p:cNvPr id="20" name="TextBox 20"/>
          <p:cNvSpPr txBox="1"/>
          <p:nvPr/>
        </p:nvSpPr>
        <p:spPr>
          <a:xfrm rot="-1045889">
            <a:off x="-140707" y="4997788"/>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Rudolph Virchow</a:t>
            </a:r>
          </a:p>
        </p:txBody>
      </p:sp>
      <p:sp>
        <p:nvSpPr>
          <p:cNvPr id="21" name="TextBox 21"/>
          <p:cNvSpPr txBox="1"/>
          <p:nvPr/>
        </p:nvSpPr>
        <p:spPr>
          <a:xfrm>
            <a:off x="12787738" y="3659053"/>
            <a:ext cx="2668279" cy="540385"/>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Proteins with Abnormal Shape</a:t>
            </a:r>
          </a:p>
        </p:txBody>
      </p:sp>
      <p:sp>
        <p:nvSpPr>
          <p:cNvPr id="22" name="TextBox 22"/>
          <p:cNvSpPr txBox="1"/>
          <p:nvPr/>
        </p:nvSpPr>
        <p:spPr>
          <a:xfrm>
            <a:off x="13413763" y="6584692"/>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Stick together</a:t>
            </a:r>
          </a:p>
        </p:txBody>
      </p:sp>
      <p:sp>
        <p:nvSpPr>
          <p:cNvPr id="23" name="AutoShape 23"/>
          <p:cNvSpPr/>
          <p:nvPr/>
        </p:nvSpPr>
        <p:spPr>
          <a:xfrm>
            <a:off x="12306863" y="7913560"/>
            <a:ext cx="0" cy="776298"/>
          </a:xfrm>
          <a:prstGeom prst="line">
            <a:avLst/>
          </a:prstGeom>
          <a:ln w="38100" cap="flat">
            <a:solidFill>
              <a:srgbClr val="000000"/>
            </a:solidFill>
            <a:prstDash val="solid"/>
            <a:headEnd type="none" w="sm" len="sm"/>
            <a:tailEnd type="arrow" w="med" len="sm"/>
          </a:ln>
        </p:spPr>
        <p:txBody>
          <a:bodyPr/>
          <a:lstStyle/>
          <a:p>
            <a:endParaRPr lang="en-GB"/>
          </a:p>
        </p:txBody>
      </p:sp>
      <p:sp>
        <p:nvSpPr>
          <p:cNvPr id="24" name="TextBox 24"/>
          <p:cNvSpPr txBox="1"/>
          <p:nvPr/>
        </p:nvSpPr>
        <p:spPr>
          <a:xfrm>
            <a:off x="13586614" y="9111932"/>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Deposit in Tissues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8348" y="1306843"/>
            <a:ext cx="1148283" cy="955946"/>
          </a:xfrm>
          <a:custGeom>
            <a:avLst/>
            <a:gdLst/>
            <a:ahLst/>
            <a:cxnLst/>
            <a:rect l="l" t="t" r="r" b="b"/>
            <a:pathLst>
              <a:path w="1148283" h="955946">
                <a:moveTo>
                  <a:pt x="0" y="0"/>
                </a:moveTo>
                <a:lnTo>
                  <a:pt x="1148284" y="0"/>
                </a:lnTo>
                <a:lnTo>
                  <a:pt x="1148284" y="955946"/>
                </a:lnTo>
                <a:lnTo>
                  <a:pt x="0" y="955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5477972" y="2586571"/>
            <a:ext cx="1155571" cy="1068903"/>
          </a:xfrm>
          <a:custGeom>
            <a:avLst/>
            <a:gdLst/>
            <a:ahLst/>
            <a:cxnLst/>
            <a:rect l="l" t="t" r="r" b="b"/>
            <a:pathLst>
              <a:path w="1155571" h="1068903">
                <a:moveTo>
                  <a:pt x="0" y="0"/>
                </a:moveTo>
                <a:lnTo>
                  <a:pt x="1155571" y="0"/>
                </a:lnTo>
                <a:lnTo>
                  <a:pt x="1155571" y="1068903"/>
                </a:lnTo>
                <a:lnTo>
                  <a:pt x="0" y="1068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785837" y="2400984"/>
            <a:ext cx="546060" cy="546060"/>
          </a:xfrm>
          <a:custGeom>
            <a:avLst/>
            <a:gdLst/>
            <a:ahLst/>
            <a:cxnLst/>
            <a:rect l="l" t="t" r="r" b="b"/>
            <a:pathLst>
              <a:path w="546060" h="546060">
                <a:moveTo>
                  <a:pt x="0" y="0"/>
                </a:moveTo>
                <a:lnTo>
                  <a:pt x="546060" y="0"/>
                </a:lnTo>
                <a:lnTo>
                  <a:pt x="546060" y="546060"/>
                </a:lnTo>
                <a:lnTo>
                  <a:pt x="0" y="54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785837" y="3153601"/>
            <a:ext cx="568695" cy="501873"/>
          </a:xfrm>
          <a:custGeom>
            <a:avLst/>
            <a:gdLst/>
            <a:ahLst/>
            <a:cxnLst/>
            <a:rect l="l" t="t" r="r" b="b"/>
            <a:pathLst>
              <a:path w="568695" h="501873">
                <a:moveTo>
                  <a:pt x="0" y="0"/>
                </a:moveTo>
                <a:lnTo>
                  <a:pt x="568695" y="0"/>
                </a:lnTo>
                <a:lnTo>
                  <a:pt x="568695" y="501873"/>
                </a:lnTo>
                <a:lnTo>
                  <a:pt x="0" y="501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5124967" y="1704104"/>
            <a:ext cx="353005" cy="348152"/>
          </a:xfrm>
          <a:custGeom>
            <a:avLst/>
            <a:gdLst/>
            <a:ahLst/>
            <a:cxnLst/>
            <a:rect l="l" t="t" r="r" b="b"/>
            <a:pathLst>
              <a:path w="353005" h="348152">
                <a:moveTo>
                  <a:pt x="0" y="0"/>
                </a:moveTo>
                <a:lnTo>
                  <a:pt x="353005" y="0"/>
                </a:lnTo>
                <a:lnTo>
                  <a:pt x="353005" y="348152"/>
                </a:lnTo>
                <a:lnTo>
                  <a:pt x="0" y="3481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3922480" y="2602284"/>
            <a:ext cx="601894" cy="689521"/>
          </a:xfrm>
          <a:custGeom>
            <a:avLst/>
            <a:gdLst/>
            <a:ahLst/>
            <a:cxnLst/>
            <a:rect l="l" t="t" r="r" b="b"/>
            <a:pathLst>
              <a:path w="601894" h="689521">
                <a:moveTo>
                  <a:pt x="0" y="0"/>
                </a:moveTo>
                <a:lnTo>
                  <a:pt x="601894" y="0"/>
                </a:lnTo>
                <a:lnTo>
                  <a:pt x="601894" y="689521"/>
                </a:lnTo>
                <a:lnTo>
                  <a:pt x="0" y="6895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5575293" y="1614707"/>
            <a:ext cx="961204" cy="875096"/>
          </a:xfrm>
          <a:custGeom>
            <a:avLst/>
            <a:gdLst/>
            <a:ahLst/>
            <a:cxnLst/>
            <a:rect l="l" t="t" r="r" b="b"/>
            <a:pathLst>
              <a:path w="961204" h="875096">
                <a:moveTo>
                  <a:pt x="0" y="0"/>
                </a:moveTo>
                <a:lnTo>
                  <a:pt x="961205" y="0"/>
                </a:lnTo>
                <a:lnTo>
                  <a:pt x="961205" y="875097"/>
                </a:lnTo>
                <a:lnTo>
                  <a:pt x="0" y="8750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1028700" y="5143500"/>
            <a:ext cx="4254023" cy="411480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a:off x="2951393" y="3459724"/>
            <a:ext cx="1179641" cy="1509941"/>
          </a:xfrm>
          <a:custGeom>
            <a:avLst/>
            <a:gdLst/>
            <a:ahLst/>
            <a:cxnLst/>
            <a:rect l="l" t="t" r="r" b="b"/>
            <a:pathLst>
              <a:path w="1179641" h="1509941">
                <a:moveTo>
                  <a:pt x="0" y="0"/>
                </a:moveTo>
                <a:lnTo>
                  <a:pt x="1179642" y="0"/>
                </a:lnTo>
                <a:lnTo>
                  <a:pt x="1179642" y="1509941"/>
                </a:lnTo>
                <a:lnTo>
                  <a:pt x="0" y="15099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rot="4041676">
            <a:off x="7382086" y="2105343"/>
            <a:ext cx="1869934" cy="2393515"/>
          </a:xfrm>
          <a:custGeom>
            <a:avLst/>
            <a:gdLst/>
            <a:ahLst/>
            <a:cxnLst/>
            <a:rect l="l" t="t" r="r" b="b"/>
            <a:pathLst>
              <a:path w="1869934" h="2393515">
                <a:moveTo>
                  <a:pt x="0" y="0"/>
                </a:moveTo>
                <a:lnTo>
                  <a:pt x="1869933" y="0"/>
                </a:lnTo>
                <a:lnTo>
                  <a:pt x="1869933" y="2393516"/>
                </a:lnTo>
                <a:lnTo>
                  <a:pt x="0" y="23935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TextBox 12"/>
          <p:cNvSpPr txBox="1"/>
          <p:nvPr/>
        </p:nvSpPr>
        <p:spPr>
          <a:xfrm>
            <a:off x="9711825" y="1160476"/>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Folded Correctly</a:t>
            </a:r>
          </a:p>
        </p:txBody>
      </p:sp>
      <p:sp>
        <p:nvSpPr>
          <p:cNvPr id="13" name="Freeform 13"/>
          <p:cNvSpPr/>
          <p:nvPr/>
        </p:nvSpPr>
        <p:spPr>
          <a:xfrm rot="-3501787" flipV="1">
            <a:off x="7382086" y="444053"/>
            <a:ext cx="1869934" cy="2393515"/>
          </a:xfrm>
          <a:custGeom>
            <a:avLst/>
            <a:gdLst/>
            <a:ahLst/>
            <a:cxnLst/>
            <a:rect l="l" t="t" r="r" b="b"/>
            <a:pathLst>
              <a:path w="1869934" h="2393515">
                <a:moveTo>
                  <a:pt x="0" y="2393515"/>
                </a:moveTo>
                <a:lnTo>
                  <a:pt x="1869933" y="2393515"/>
                </a:lnTo>
                <a:lnTo>
                  <a:pt x="1869933" y="0"/>
                </a:lnTo>
                <a:lnTo>
                  <a:pt x="0" y="0"/>
                </a:lnTo>
                <a:lnTo>
                  <a:pt x="0" y="2393515"/>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4" name="Freeform 14"/>
          <p:cNvSpPr/>
          <p:nvPr/>
        </p:nvSpPr>
        <p:spPr>
          <a:xfrm rot="10714025">
            <a:off x="12239995" y="3035854"/>
            <a:ext cx="1260756" cy="408170"/>
          </a:xfrm>
          <a:custGeom>
            <a:avLst/>
            <a:gdLst/>
            <a:ahLst/>
            <a:cxnLst/>
            <a:rect l="l" t="t" r="r" b="b"/>
            <a:pathLst>
              <a:path w="1260756" h="408170">
                <a:moveTo>
                  <a:pt x="0" y="0"/>
                </a:moveTo>
                <a:lnTo>
                  <a:pt x="1260756" y="0"/>
                </a:lnTo>
                <a:lnTo>
                  <a:pt x="1260756" y="408170"/>
                </a:lnTo>
                <a:lnTo>
                  <a:pt x="0" y="40817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Freeform 15"/>
          <p:cNvSpPr/>
          <p:nvPr/>
        </p:nvSpPr>
        <p:spPr>
          <a:xfrm>
            <a:off x="16549489" y="2567393"/>
            <a:ext cx="1419622" cy="1345092"/>
          </a:xfrm>
          <a:custGeom>
            <a:avLst/>
            <a:gdLst/>
            <a:ahLst/>
            <a:cxnLst/>
            <a:rect l="l" t="t" r="r" b="b"/>
            <a:pathLst>
              <a:path w="1419622" h="1345092">
                <a:moveTo>
                  <a:pt x="0" y="0"/>
                </a:moveTo>
                <a:lnTo>
                  <a:pt x="1419622" y="0"/>
                </a:lnTo>
                <a:lnTo>
                  <a:pt x="1419622" y="1345092"/>
                </a:lnTo>
                <a:lnTo>
                  <a:pt x="0" y="134509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 name="Freeform 16"/>
          <p:cNvSpPr/>
          <p:nvPr/>
        </p:nvSpPr>
        <p:spPr>
          <a:xfrm>
            <a:off x="6852618" y="6433695"/>
            <a:ext cx="253129" cy="1250021"/>
          </a:xfrm>
          <a:custGeom>
            <a:avLst/>
            <a:gdLst/>
            <a:ahLst/>
            <a:cxnLst/>
            <a:rect l="l" t="t" r="r" b="b"/>
            <a:pathLst>
              <a:path w="253129" h="1250021">
                <a:moveTo>
                  <a:pt x="0" y="0"/>
                </a:moveTo>
                <a:lnTo>
                  <a:pt x="253129" y="0"/>
                </a:lnTo>
                <a:lnTo>
                  <a:pt x="253129" y="1250022"/>
                </a:lnTo>
                <a:lnTo>
                  <a:pt x="0" y="125002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7" name="Freeform 17"/>
          <p:cNvSpPr/>
          <p:nvPr/>
        </p:nvSpPr>
        <p:spPr>
          <a:xfrm flipV="1">
            <a:off x="6447119" y="7058706"/>
            <a:ext cx="1417215" cy="1814035"/>
          </a:xfrm>
          <a:custGeom>
            <a:avLst/>
            <a:gdLst/>
            <a:ahLst/>
            <a:cxnLst/>
            <a:rect l="l" t="t" r="r" b="b"/>
            <a:pathLst>
              <a:path w="1417215" h="1814035">
                <a:moveTo>
                  <a:pt x="0" y="1814035"/>
                </a:moveTo>
                <a:lnTo>
                  <a:pt x="1417215" y="1814035"/>
                </a:lnTo>
                <a:lnTo>
                  <a:pt x="1417215" y="0"/>
                </a:lnTo>
                <a:lnTo>
                  <a:pt x="0" y="0"/>
                </a:lnTo>
                <a:lnTo>
                  <a:pt x="0" y="1814035"/>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8" name="Freeform 18"/>
          <p:cNvSpPr/>
          <p:nvPr/>
        </p:nvSpPr>
        <p:spPr>
          <a:xfrm rot="-3398050" flipV="1">
            <a:off x="6650887" y="8843859"/>
            <a:ext cx="1101544" cy="1409976"/>
          </a:xfrm>
          <a:custGeom>
            <a:avLst/>
            <a:gdLst/>
            <a:ahLst/>
            <a:cxnLst/>
            <a:rect l="l" t="t" r="r" b="b"/>
            <a:pathLst>
              <a:path w="1101544" h="1409976">
                <a:moveTo>
                  <a:pt x="0" y="1409976"/>
                </a:moveTo>
                <a:lnTo>
                  <a:pt x="1101543" y="1409976"/>
                </a:lnTo>
                <a:lnTo>
                  <a:pt x="1101543" y="0"/>
                </a:lnTo>
                <a:lnTo>
                  <a:pt x="0" y="0"/>
                </a:lnTo>
                <a:lnTo>
                  <a:pt x="0" y="1409976"/>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9" name="Freeform 19"/>
          <p:cNvSpPr/>
          <p:nvPr/>
        </p:nvSpPr>
        <p:spPr>
          <a:xfrm rot="-2090438">
            <a:off x="5384106" y="8582053"/>
            <a:ext cx="1038437" cy="1097423"/>
          </a:xfrm>
          <a:custGeom>
            <a:avLst/>
            <a:gdLst/>
            <a:ahLst/>
            <a:cxnLst/>
            <a:rect l="l" t="t" r="r" b="b"/>
            <a:pathLst>
              <a:path w="1038437" h="1097423">
                <a:moveTo>
                  <a:pt x="0" y="0"/>
                </a:moveTo>
                <a:lnTo>
                  <a:pt x="1038437" y="0"/>
                </a:lnTo>
                <a:lnTo>
                  <a:pt x="1038437" y="1097424"/>
                </a:lnTo>
                <a:lnTo>
                  <a:pt x="0" y="1097424"/>
                </a:lnTo>
                <a:lnTo>
                  <a:pt x="0" y="0"/>
                </a:lnTo>
                <a:close/>
              </a:path>
            </a:pathLst>
          </a:custGeom>
          <a:blipFill>
            <a:blip r:embed="rId26"/>
            <a:stretch>
              <a:fillRect/>
            </a:stretch>
          </a:blipFill>
        </p:spPr>
        <p:txBody>
          <a:bodyPr/>
          <a:lstStyle/>
          <a:p>
            <a:endParaRPr lang="en-GB"/>
          </a:p>
        </p:txBody>
      </p:sp>
      <p:sp>
        <p:nvSpPr>
          <p:cNvPr id="20" name="Freeform 20"/>
          <p:cNvSpPr/>
          <p:nvPr/>
        </p:nvSpPr>
        <p:spPr>
          <a:xfrm rot="1785197" flipH="1">
            <a:off x="4659626" y="8378030"/>
            <a:ext cx="898588" cy="290918"/>
          </a:xfrm>
          <a:custGeom>
            <a:avLst/>
            <a:gdLst/>
            <a:ahLst/>
            <a:cxnLst/>
            <a:rect l="l" t="t" r="r" b="b"/>
            <a:pathLst>
              <a:path w="898588" h="290918">
                <a:moveTo>
                  <a:pt x="898588" y="0"/>
                </a:moveTo>
                <a:lnTo>
                  <a:pt x="0" y="0"/>
                </a:lnTo>
                <a:lnTo>
                  <a:pt x="0" y="290917"/>
                </a:lnTo>
                <a:lnTo>
                  <a:pt x="898588" y="290917"/>
                </a:lnTo>
                <a:lnTo>
                  <a:pt x="898588"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21" name="TextBox 21"/>
          <p:cNvSpPr txBox="1"/>
          <p:nvPr/>
        </p:nvSpPr>
        <p:spPr>
          <a:xfrm>
            <a:off x="7631831" y="8913257"/>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Too many/ Can’t break</a:t>
            </a:r>
          </a:p>
        </p:txBody>
      </p:sp>
      <p:sp>
        <p:nvSpPr>
          <p:cNvPr id="22" name="Freeform 22"/>
          <p:cNvSpPr/>
          <p:nvPr/>
        </p:nvSpPr>
        <p:spPr>
          <a:xfrm flipH="1">
            <a:off x="10147376" y="8985306"/>
            <a:ext cx="898588" cy="290918"/>
          </a:xfrm>
          <a:custGeom>
            <a:avLst/>
            <a:gdLst/>
            <a:ahLst/>
            <a:cxnLst/>
            <a:rect l="l" t="t" r="r" b="b"/>
            <a:pathLst>
              <a:path w="898588" h="290918">
                <a:moveTo>
                  <a:pt x="898588" y="0"/>
                </a:moveTo>
                <a:lnTo>
                  <a:pt x="0" y="0"/>
                </a:lnTo>
                <a:lnTo>
                  <a:pt x="0" y="290918"/>
                </a:lnTo>
                <a:lnTo>
                  <a:pt x="898588" y="290918"/>
                </a:lnTo>
                <a:lnTo>
                  <a:pt x="898588"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23" name="Freeform 23"/>
          <p:cNvSpPr/>
          <p:nvPr/>
        </p:nvSpPr>
        <p:spPr>
          <a:xfrm>
            <a:off x="11201717" y="8097891"/>
            <a:ext cx="2239984" cy="2122385"/>
          </a:xfrm>
          <a:custGeom>
            <a:avLst/>
            <a:gdLst/>
            <a:ahLst/>
            <a:cxnLst/>
            <a:rect l="l" t="t" r="r" b="b"/>
            <a:pathLst>
              <a:path w="2239984" h="2122385">
                <a:moveTo>
                  <a:pt x="0" y="0"/>
                </a:moveTo>
                <a:lnTo>
                  <a:pt x="2239984" y="0"/>
                </a:lnTo>
                <a:lnTo>
                  <a:pt x="2239984" y="2122385"/>
                </a:lnTo>
                <a:lnTo>
                  <a:pt x="0" y="2122385"/>
                </a:lnTo>
                <a:lnTo>
                  <a:pt x="0" y="0"/>
                </a:lnTo>
                <a:close/>
              </a:path>
            </a:pathLst>
          </a:custGeom>
          <a:blipFill>
            <a:blip r:embed="rId27"/>
            <a:stretch>
              <a:fillRect/>
            </a:stretch>
          </a:blipFill>
        </p:spPr>
        <p:txBody>
          <a:bodyPr/>
          <a:lstStyle/>
          <a:p>
            <a:endParaRPr lang="en-GB"/>
          </a:p>
        </p:txBody>
      </p:sp>
      <p:sp>
        <p:nvSpPr>
          <p:cNvPr id="24" name="Freeform 24"/>
          <p:cNvSpPr/>
          <p:nvPr/>
        </p:nvSpPr>
        <p:spPr>
          <a:xfrm flipH="1">
            <a:off x="13724732" y="9013624"/>
            <a:ext cx="898588" cy="290918"/>
          </a:xfrm>
          <a:custGeom>
            <a:avLst/>
            <a:gdLst/>
            <a:ahLst/>
            <a:cxnLst/>
            <a:rect l="l" t="t" r="r" b="b"/>
            <a:pathLst>
              <a:path w="898588" h="290918">
                <a:moveTo>
                  <a:pt x="898589" y="0"/>
                </a:moveTo>
                <a:lnTo>
                  <a:pt x="0" y="0"/>
                </a:lnTo>
                <a:lnTo>
                  <a:pt x="0" y="290918"/>
                </a:lnTo>
                <a:lnTo>
                  <a:pt x="898589" y="290918"/>
                </a:lnTo>
                <a:lnTo>
                  <a:pt x="8985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25" name="Freeform 25"/>
          <p:cNvSpPr/>
          <p:nvPr/>
        </p:nvSpPr>
        <p:spPr>
          <a:xfrm>
            <a:off x="16479956" y="8405069"/>
            <a:ext cx="1558687" cy="1508030"/>
          </a:xfrm>
          <a:custGeom>
            <a:avLst/>
            <a:gdLst/>
            <a:ahLst/>
            <a:cxnLst/>
            <a:rect l="l" t="t" r="r" b="b"/>
            <a:pathLst>
              <a:path w="1558687" h="1508030">
                <a:moveTo>
                  <a:pt x="0" y="0"/>
                </a:moveTo>
                <a:lnTo>
                  <a:pt x="1558688" y="0"/>
                </a:lnTo>
                <a:lnTo>
                  <a:pt x="1558688" y="1508029"/>
                </a:lnTo>
                <a:lnTo>
                  <a:pt x="0" y="150802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26" name="Freeform 26"/>
          <p:cNvSpPr/>
          <p:nvPr/>
        </p:nvSpPr>
        <p:spPr>
          <a:xfrm>
            <a:off x="8093363" y="9282876"/>
            <a:ext cx="1718288" cy="1004124"/>
          </a:xfrm>
          <a:custGeom>
            <a:avLst/>
            <a:gdLst/>
            <a:ahLst/>
            <a:cxnLst/>
            <a:rect l="l" t="t" r="r" b="b"/>
            <a:pathLst>
              <a:path w="1718288" h="1004124">
                <a:moveTo>
                  <a:pt x="0" y="0"/>
                </a:moveTo>
                <a:lnTo>
                  <a:pt x="1718287" y="0"/>
                </a:lnTo>
                <a:lnTo>
                  <a:pt x="1718287" y="1004124"/>
                </a:lnTo>
                <a:lnTo>
                  <a:pt x="0" y="1004124"/>
                </a:lnTo>
                <a:lnTo>
                  <a:pt x="0" y="0"/>
                </a:lnTo>
                <a:close/>
              </a:path>
            </a:pathLst>
          </a:custGeom>
          <a:blipFill>
            <a:blip r:embed="rId30"/>
            <a:stretch>
              <a:fillRect/>
            </a:stretch>
          </a:blipFill>
        </p:spPr>
        <p:txBody>
          <a:bodyPr/>
          <a:lstStyle/>
          <a:p>
            <a:endParaRPr lang="en-GB"/>
          </a:p>
        </p:txBody>
      </p:sp>
      <p:sp>
        <p:nvSpPr>
          <p:cNvPr id="27" name="Freeform 27"/>
          <p:cNvSpPr/>
          <p:nvPr/>
        </p:nvSpPr>
        <p:spPr>
          <a:xfrm flipH="1">
            <a:off x="9276527" y="9232325"/>
            <a:ext cx="748613" cy="552612"/>
          </a:xfrm>
          <a:custGeom>
            <a:avLst/>
            <a:gdLst/>
            <a:ahLst/>
            <a:cxnLst/>
            <a:rect l="l" t="t" r="r" b="b"/>
            <a:pathLst>
              <a:path w="748613" h="552612">
                <a:moveTo>
                  <a:pt x="748612" y="0"/>
                </a:moveTo>
                <a:lnTo>
                  <a:pt x="0" y="0"/>
                </a:lnTo>
                <a:lnTo>
                  <a:pt x="0" y="552613"/>
                </a:lnTo>
                <a:lnTo>
                  <a:pt x="748612" y="552613"/>
                </a:lnTo>
                <a:lnTo>
                  <a:pt x="748612"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GB"/>
          </a:p>
        </p:txBody>
      </p:sp>
      <p:sp>
        <p:nvSpPr>
          <p:cNvPr id="28" name="Freeform 28"/>
          <p:cNvSpPr/>
          <p:nvPr/>
        </p:nvSpPr>
        <p:spPr>
          <a:xfrm>
            <a:off x="13701845" y="3020154"/>
            <a:ext cx="858619" cy="586007"/>
          </a:xfrm>
          <a:custGeom>
            <a:avLst/>
            <a:gdLst/>
            <a:ahLst/>
            <a:cxnLst/>
            <a:rect l="l" t="t" r="r" b="b"/>
            <a:pathLst>
              <a:path w="858619" h="586007">
                <a:moveTo>
                  <a:pt x="0" y="0"/>
                </a:moveTo>
                <a:lnTo>
                  <a:pt x="858619" y="0"/>
                </a:lnTo>
                <a:lnTo>
                  <a:pt x="858619" y="586008"/>
                </a:lnTo>
                <a:lnTo>
                  <a:pt x="0" y="586008"/>
                </a:lnTo>
                <a:lnTo>
                  <a:pt x="0" y="0"/>
                </a:lnTo>
                <a:close/>
              </a:path>
            </a:pathLst>
          </a:custGeom>
          <a:blipFill>
            <a:blip r:embed="rId33"/>
            <a:stretch>
              <a:fillRect/>
            </a:stretch>
          </a:blipFill>
        </p:spPr>
        <p:txBody>
          <a:bodyPr/>
          <a:lstStyle/>
          <a:p>
            <a:endParaRPr lang="en-GB"/>
          </a:p>
        </p:txBody>
      </p:sp>
      <p:sp>
        <p:nvSpPr>
          <p:cNvPr id="29" name="TextBox 29"/>
          <p:cNvSpPr txBox="1"/>
          <p:nvPr/>
        </p:nvSpPr>
        <p:spPr>
          <a:xfrm>
            <a:off x="6807724" y="4694420"/>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30" name="TextBox 30"/>
          <p:cNvSpPr txBox="1"/>
          <p:nvPr/>
        </p:nvSpPr>
        <p:spPr>
          <a:xfrm>
            <a:off x="9781487" y="3125026"/>
            <a:ext cx="2668279" cy="264160"/>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Canva Sans"/>
                <a:ea typeface="Canva Sans"/>
                <a:cs typeface="Canva Sans"/>
                <a:sym typeface="Canva Sans"/>
              </a:rPr>
              <a:t>Folded </a:t>
            </a:r>
            <a:r>
              <a:rPr lang="en-US" sz="1599" b="1">
                <a:solidFill>
                  <a:srgbClr val="DD3333"/>
                </a:solidFill>
                <a:latin typeface="Canva Sans Bold"/>
                <a:ea typeface="Canva Sans Bold"/>
                <a:cs typeface="Canva Sans Bold"/>
                <a:sym typeface="Canva Sans Bold"/>
              </a:rPr>
              <a:t>InCorrectly</a:t>
            </a:r>
          </a:p>
        </p:txBody>
      </p:sp>
      <p:sp>
        <p:nvSpPr>
          <p:cNvPr id="31" name="TextBox 31"/>
          <p:cNvSpPr txBox="1"/>
          <p:nvPr/>
        </p:nvSpPr>
        <p:spPr>
          <a:xfrm>
            <a:off x="14302250" y="3028678"/>
            <a:ext cx="2668279" cy="540385"/>
          </a:xfrm>
          <a:prstGeom prst="rect">
            <a:avLst/>
          </a:prstGeom>
        </p:spPr>
        <p:txBody>
          <a:bodyPr lIns="0" tIns="0" rIns="0" bIns="0" rtlCol="0" anchor="t">
            <a:spAutoFit/>
          </a:bodyPr>
          <a:lstStyle/>
          <a:p>
            <a:pPr algn="ctr">
              <a:lnSpc>
                <a:spcPts val="2239"/>
              </a:lnSpc>
            </a:pPr>
            <a:r>
              <a:rPr lang="en-US" sz="1599">
                <a:solidFill>
                  <a:srgbClr val="000000"/>
                </a:solidFill>
                <a:latin typeface="Canva Sans"/>
                <a:ea typeface="Canva Sans"/>
                <a:cs typeface="Canva Sans"/>
                <a:sym typeface="Canva Sans"/>
              </a:rPr>
              <a:t>Destroyed by</a:t>
            </a:r>
          </a:p>
          <a:p>
            <a:pPr algn="ctr">
              <a:lnSpc>
                <a:spcPts val="2239"/>
              </a:lnSpc>
              <a:spcBef>
                <a:spcPct val="0"/>
              </a:spcBef>
            </a:pPr>
            <a:r>
              <a:rPr lang="en-US" sz="1599" b="1">
                <a:solidFill>
                  <a:srgbClr val="FF4636"/>
                </a:solidFill>
                <a:latin typeface="Canva Sans Bold"/>
                <a:ea typeface="Canva Sans Bold"/>
                <a:cs typeface="Canva Sans Bold"/>
                <a:sym typeface="Canva Sans Bold"/>
              </a:rPr>
              <a:t>Proteases</a:t>
            </a:r>
          </a:p>
        </p:txBody>
      </p:sp>
      <p:sp>
        <p:nvSpPr>
          <p:cNvPr id="32" name="TextBox 32"/>
          <p:cNvSpPr txBox="1"/>
          <p:nvPr/>
        </p:nvSpPr>
        <p:spPr>
          <a:xfrm>
            <a:off x="6929932" y="6524201"/>
            <a:ext cx="10164195" cy="370878"/>
          </a:xfrm>
          <a:prstGeom prst="rect">
            <a:avLst/>
          </a:prstGeom>
        </p:spPr>
        <p:txBody>
          <a:bodyPr lIns="0" tIns="0" rIns="0" bIns="0" rtlCol="0" anchor="t">
            <a:spAutoFit/>
          </a:bodyPr>
          <a:lstStyle/>
          <a:p>
            <a:pPr algn="ctr">
              <a:lnSpc>
                <a:spcPts val="3089"/>
              </a:lnSpc>
              <a:spcBef>
                <a:spcPct val="0"/>
              </a:spcBef>
            </a:pPr>
            <a:r>
              <a:rPr lang="en-US" sz="2206" b="1">
                <a:solidFill>
                  <a:srgbClr val="BF4949"/>
                </a:solidFill>
                <a:latin typeface="Canva Sans Bold"/>
                <a:ea typeface="Canva Sans Bold"/>
                <a:cs typeface="Canva Sans Bold"/>
                <a:sym typeface="Canva Sans Bold"/>
              </a:rPr>
              <a:t>1. Normal Protein- Enormous amount- Small fraction fold incorrectly</a:t>
            </a:r>
          </a:p>
        </p:txBody>
      </p:sp>
      <p:sp>
        <p:nvSpPr>
          <p:cNvPr id="33" name="TextBox 33"/>
          <p:cNvSpPr txBox="1"/>
          <p:nvPr/>
        </p:nvSpPr>
        <p:spPr>
          <a:xfrm>
            <a:off x="6929932" y="7312838"/>
            <a:ext cx="10164195" cy="370878"/>
          </a:xfrm>
          <a:prstGeom prst="rect">
            <a:avLst/>
          </a:prstGeom>
        </p:spPr>
        <p:txBody>
          <a:bodyPr lIns="0" tIns="0" rIns="0" bIns="0" rtlCol="0" anchor="t">
            <a:spAutoFit/>
          </a:bodyPr>
          <a:lstStyle/>
          <a:p>
            <a:pPr algn="ctr">
              <a:lnSpc>
                <a:spcPts val="3089"/>
              </a:lnSpc>
              <a:spcBef>
                <a:spcPct val="0"/>
              </a:spcBef>
            </a:pPr>
            <a:r>
              <a:rPr lang="en-US" sz="2206" b="1">
                <a:solidFill>
                  <a:srgbClr val="BF4949"/>
                </a:solidFill>
                <a:latin typeface="Canva Sans Bold"/>
                <a:ea typeface="Canva Sans Bold"/>
                <a:cs typeface="Canva Sans Bold"/>
                <a:sym typeface="Canva Sans Bold"/>
              </a:rPr>
              <a:t>2. Abnormal Protein- Normal amount- Fold incorrectly</a:t>
            </a:r>
          </a:p>
        </p:txBody>
      </p:sp>
      <p:sp>
        <p:nvSpPr>
          <p:cNvPr id="34" name="TextBox 34"/>
          <p:cNvSpPr txBox="1"/>
          <p:nvPr/>
        </p:nvSpPr>
        <p:spPr>
          <a:xfrm>
            <a:off x="14623321" y="8598378"/>
            <a:ext cx="1855174" cy="1092835"/>
          </a:xfrm>
          <a:prstGeom prst="rect">
            <a:avLst/>
          </a:prstGeom>
        </p:spPr>
        <p:txBody>
          <a:bodyPr lIns="0" tIns="0" rIns="0" bIns="0" rtlCol="0" anchor="t">
            <a:spAutoFit/>
          </a:bodyPr>
          <a:lstStyle/>
          <a:p>
            <a:pPr algn="ctr">
              <a:lnSpc>
                <a:spcPts val="2239"/>
              </a:lnSpc>
            </a:pPr>
            <a:r>
              <a:rPr lang="en-US" sz="1599">
                <a:solidFill>
                  <a:srgbClr val="000000"/>
                </a:solidFill>
                <a:latin typeface="Canva Sans"/>
                <a:ea typeface="Canva Sans"/>
                <a:cs typeface="Canva Sans"/>
                <a:sym typeface="Canva Sans"/>
              </a:rPr>
              <a:t>Beta-Sheet Deposit</a:t>
            </a:r>
          </a:p>
          <a:p>
            <a:pPr algn="ctr">
              <a:lnSpc>
                <a:spcPts val="2239"/>
              </a:lnSpc>
              <a:spcBef>
                <a:spcPct val="0"/>
              </a:spcBef>
            </a:pPr>
            <a:r>
              <a:rPr lang="en-US" sz="1599">
                <a:solidFill>
                  <a:srgbClr val="000000"/>
                </a:solidFill>
                <a:latin typeface="Canva Sans"/>
                <a:ea typeface="Canva Sans"/>
                <a:cs typeface="Canva Sans"/>
                <a:sym typeface="Canva Sans"/>
              </a:rPr>
              <a:t> in Extracellular Spaces</a:t>
            </a:r>
          </a:p>
        </p:txBody>
      </p:sp>
      <p:sp>
        <p:nvSpPr>
          <p:cNvPr id="35" name="TextBox 35"/>
          <p:cNvSpPr txBox="1"/>
          <p:nvPr/>
        </p:nvSpPr>
        <p:spPr>
          <a:xfrm>
            <a:off x="9308578" y="9330832"/>
            <a:ext cx="684510" cy="269669"/>
          </a:xfrm>
          <a:prstGeom prst="rect">
            <a:avLst/>
          </a:prstGeom>
        </p:spPr>
        <p:txBody>
          <a:bodyPr lIns="0" tIns="0" rIns="0" bIns="0" rtlCol="0" anchor="t">
            <a:spAutoFit/>
          </a:bodyPr>
          <a:lstStyle/>
          <a:p>
            <a:pPr algn="ctr">
              <a:lnSpc>
                <a:spcPts val="1120"/>
              </a:lnSpc>
              <a:spcBef>
                <a:spcPct val="0"/>
              </a:spcBef>
            </a:pPr>
            <a:r>
              <a:rPr lang="en-US" sz="800">
                <a:solidFill>
                  <a:srgbClr val="000000"/>
                </a:solidFill>
                <a:latin typeface="Canva Sans"/>
                <a:ea typeface="Canva Sans"/>
                <a:cs typeface="Canva Sans"/>
                <a:sym typeface="Canva Sans"/>
              </a:rPr>
              <a:t>This shet is endless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4105" y="1991959"/>
            <a:ext cx="1488231" cy="1840162"/>
          </a:xfrm>
          <a:custGeom>
            <a:avLst/>
            <a:gdLst/>
            <a:ahLst/>
            <a:cxnLst/>
            <a:rect l="l" t="t" r="r" b="b"/>
            <a:pathLst>
              <a:path w="1488231" h="1840162">
                <a:moveTo>
                  <a:pt x="0" y="0"/>
                </a:moveTo>
                <a:lnTo>
                  <a:pt x="1488231" y="0"/>
                </a:lnTo>
                <a:lnTo>
                  <a:pt x="1488231" y="1840162"/>
                </a:lnTo>
                <a:lnTo>
                  <a:pt x="0" y="1840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939695" y="604174"/>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4" name="Freeform 4"/>
          <p:cNvSpPr/>
          <p:nvPr/>
        </p:nvSpPr>
        <p:spPr>
          <a:xfrm flipH="1">
            <a:off x="10701044" y="1991959"/>
            <a:ext cx="1488231" cy="1840162"/>
          </a:xfrm>
          <a:custGeom>
            <a:avLst/>
            <a:gdLst/>
            <a:ahLst/>
            <a:cxnLst/>
            <a:rect l="l" t="t" r="r" b="b"/>
            <a:pathLst>
              <a:path w="1488231" h="1840162">
                <a:moveTo>
                  <a:pt x="1488231" y="0"/>
                </a:moveTo>
                <a:lnTo>
                  <a:pt x="0" y="0"/>
                </a:lnTo>
                <a:lnTo>
                  <a:pt x="0" y="1840162"/>
                </a:lnTo>
                <a:lnTo>
                  <a:pt x="1488231" y="1840162"/>
                </a:lnTo>
                <a:lnTo>
                  <a:pt x="148823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rot="1538559">
            <a:off x="5714199" y="5235948"/>
            <a:ext cx="2574463" cy="1432045"/>
          </a:xfrm>
          <a:custGeom>
            <a:avLst/>
            <a:gdLst/>
            <a:ahLst/>
            <a:cxnLst/>
            <a:rect l="l" t="t" r="r" b="b"/>
            <a:pathLst>
              <a:path w="2574463" h="1432045">
                <a:moveTo>
                  <a:pt x="0" y="0"/>
                </a:moveTo>
                <a:lnTo>
                  <a:pt x="2574463" y="0"/>
                </a:lnTo>
                <a:lnTo>
                  <a:pt x="2574463" y="1432045"/>
                </a:lnTo>
                <a:lnTo>
                  <a:pt x="0" y="14320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1233700" flipH="1">
            <a:off x="2160167" y="5186439"/>
            <a:ext cx="2574463" cy="1432045"/>
          </a:xfrm>
          <a:custGeom>
            <a:avLst/>
            <a:gdLst/>
            <a:ahLst/>
            <a:cxnLst/>
            <a:rect l="l" t="t" r="r" b="b"/>
            <a:pathLst>
              <a:path w="2574463" h="1432045">
                <a:moveTo>
                  <a:pt x="2574463" y="0"/>
                </a:moveTo>
                <a:lnTo>
                  <a:pt x="0" y="0"/>
                </a:lnTo>
                <a:lnTo>
                  <a:pt x="0" y="1432045"/>
                </a:lnTo>
                <a:lnTo>
                  <a:pt x="2574463" y="1432045"/>
                </a:lnTo>
                <a:lnTo>
                  <a:pt x="257446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0" y="2467509"/>
            <a:ext cx="2872384" cy="2872384"/>
          </a:xfrm>
          <a:custGeom>
            <a:avLst/>
            <a:gdLst/>
            <a:ahLst/>
            <a:cxnLst/>
            <a:rect l="l" t="t" r="r" b="b"/>
            <a:pathLst>
              <a:path w="2872384" h="2872384">
                <a:moveTo>
                  <a:pt x="0" y="0"/>
                </a:moveTo>
                <a:lnTo>
                  <a:pt x="2872384" y="0"/>
                </a:lnTo>
                <a:lnTo>
                  <a:pt x="2872384" y="2872383"/>
                </a:lnTo>
                <a:lnTo>
                  <a:pt x="0" y="2872383"/>
                </a:lnTo>
                <a:lnTo>
                  <a:pt x="0" y="0"/>
                </a:lnTo>
                <a:close/>
              </a:path>
            </a:pathLst>
          </a:custGeom>
          <a:blipFill>
            <a:blip r:embed="rId6"/>
            <a:stretch>
              <a:fillRect/>
            </a:stretch>
          </a:blipFill>
        </p:spPr>
        <p:txBody>
          <a:bodyPr/>
          <a:lstStyle/>
          <a:p>
            <a:endParaRPr lang="en-GB"/>
          </a:p>
        </p:txBody>
      </p:sp>
      <p:sp>
        <p:nvSpPr>
          <p:cNvPr id="8" name="Freeform 8"/>
          <p:cNvSpPr/>
          <p:nvPr/>
        </p:nvSpPr>
        <p:spPr>
          <a:xfrm>
            <a:off x="13579013" y="2467509"/>
            <a:ext cx="3680287" cy="2872384"/>
          </a:xfrm>
          <a:custGeom>
            <a:avLst/>
            <a:gdLst/>
            <a:ahLst/>
            <a:cxnLst/>
            <a:rect l="l" t="t" r="r" b="b"/>
            <a:pathLst>
              <a:path w="3680287" h="2872384">
                <a:moveTo>
                  <a:pt x="0" y="0"/>
                </a:moveTo>
                <a:lnTo>
                  <a:pt x="3680287" y="0"/>
                </a:lnTo>
                <a:lnTo>
                  <a:pt x="3680287" y="2872383"/>
                </a:lnTo>
                <a:lnTo>
                  <a:pt x="0" y="2872383"/>
                </a:lnTo>
                <a:lnTo>
                  <a:pt x="0" y="0"/>
                </a:lnTo>
                <a:close/>
              </a:path>
            </a:pathLst>
          </a:custGeom>
          <a:blipFill>
            <a:blip r:embed="rId7"/>
            <a:stretch>
              <a:fillRect l="-9351" r="-9351"/>
            </a:stretch>
          </a:blipFill>
        </p:spPr>
        <p:txBody>
          <a:bodyPr/>
          <a:lstStyle/>
          <a:p>
            <a:endParaRPr lang="en-GB"/>
          </a:p>
        </p:txBody>
      </p:sp>
      <p:sp>
        <p:nvSpPr>
          <p:cNvPr id="9" name="TextBox 9"/>
          <p:cNvSpPr txBox="1"/>
          <p:nvPr/>
        </p:nvSpPr>
        <p:spPr>
          <a:xfrm>
            <a:off x="3412846" y="3865601"/>
            <a:ext cx="3772646" cy="815341"/>
          </a:xfrm>
          <a:prstGeom prst="rect">
            <a:avLst/>
          </a:prstGeom>
        </p:spPr>
        <p:txBody>
          <a:bodyPr lIns="0" tIns="0" rIns="0" bIns="0" rtlCol="0" anchor="t">
            <a:spAutoFit/>
          </a:bodyPr>
          <a:lstStyle/>
          <a:p>
            <a:pPr algn="ctr">
              <a:lnSpc>
                <a:spcPts val="3359"/>
              </a:lnSpc>
            </a:pPr>
            <a:r>
              <a:rPr lang="en-US" sz="2399" b="1">
                <a:solidFill>
                  <a:srgbClr val="FF4636"/>
                </a:solidFill>
                <a:latin typeface="Canva Sans Bold"/>
                <a:ea typeface="Canva Sans Bold"/>
                <a:cs typeface="Canva Sans Bold"/>
                <a:sym typeface="Canva Sans Bold"/>
              </a:rPr>
              <a:t>Systemic</a:t>
            </a:r>
          </a:p>
          <a:p>
            <a:pPr algn="ctr">
              <a:lnSpc>
                <a:spcPts val="3359"/>
              </a:lnSpc>
              <a:spcBef>
                <a:spcPct val="0"/>
              </a:spcBef>
            </a:pPr>
            <a:r>
              <a:rPr lang="en-US" sz="2399">
                <a:solidFill>
                  <a:srgbClr val="000000"/>
                </a:solidFill>
                <a:latin typeface="Canva Sans"/>
                <a:ea typeface="Canva Sans"/>
                <a:cs typeface="Canva Sans"/>
                <a:sym typeface="Canva Sans"/>
              </a:rPr>
              <a:t>(Multiple organ systems)</a:t>
            </a:r>
          </a:p>
        </p:txBody>
      </p:sp>
      <p:sp>
        <p:nvSpPr>
          <p:cNvPr id="10" name="TextBox 10"/>
          <p:cNvSpPr txBox="1"/>
          <p:nvPr/>
        </p:nvSpPr>
        <p:spPr>
          <a:xfrm>
            <a:off x="10007383" y="3865601"/>
            <a:ext cx="3772646" cy="815341"/>
          </a:xfrm>
          <a:prstGeom prst="rect">
            <a:avLst/>
          </a:prstGeom>
        </p:spPr>
        <p:txBody>
          <a:bodyPr lIns="0" tIns="0" rIns="0" bIns="0" rtlCol="0" anchor="t">
            <a:spAutoFit/>
          </a:bodyPr>
          <a:lstStyle/>
          <a:p>
            <a:pPr algn="ctr">
              <a:lnSpc>
                <a:spcPts val="3359"/>
              </a:lnSpc>
            </a:pPr>
            <a:r>
              <a:rPr lang="en-US" sz="2399" b="1">
                <a:solidFill>
                  <a:srgbClr val="FF4636"/>
                </a:solidFill>
                <a:latin typeface="Canva Sans Bold"/>
                <a:ea typeface="Canva Sans Bold"/>
                <a:cs typeface="Canva Sans Bold"/>
                <a:sym typeface="Canva Sans Bold"/>
              </a:rPr>
              <a:t>Localized</a:t>
            </a:r>
          </a:p>
          <a:p>
            <a:pPr algn="ctr">
              <a:lnSpc>
                <a:spcPts val="3359"/>
              </a:lnSpc>
              <a:spcBef>
                <a:spcPct val="0"/>
              </a:spcBef>
            </a:pPr>
            <a:r>
              <a:rPr lang="en-US" sz="2399">
                <a:solidFill>
                  <a:srgbClr val="000000"/>
                </a:solidFill>
                <a:latin typeface="Canva Sans"/>
                <a:ea typeface="Canva Sans"/>
                <a:cs typeface="Canva Sans"/>
                <a:sym typeface="Canva Sans"/>
              </a:rPr>
              <a:t>(One organ)</a:t>
            </a:r>
          </a:p>
        </p:txBody>
      </p:sp>
      <p:sp>
        <p:nvSpPr>
          <p:cNvPr id="11" name="TextBox 11"/>
          <p:cNvSpPr txBox="1"/>
          <p:nvPr/>
        </p:nvSpPr>
        <p:spPr>
          <a:xfrm>
            <a:off x="1028700" y="7116431"/>
            <a:ext cx="3772646" cy="1234441"/>
          </a:xfrm>
          <a:prstGeom prst="rect">
            <a:avLst/>
          </a:prstGeom>
        </p:spPr>
        <p:txBody>
          <a:bodyPr lIns="0" tIns="0" rIns="0" bIns="0" rtlCol="0" anchor="t">
            <a:spAutoFit/>
          </a:bodyPr>
          <a:lstStyle/>
          <a:p>
            <a:pPr algn="ctr">
              <a:lnSpc>
                <a:spcPts val="3359"/>
              </a:lnSpc>
            </a:pPr>
            <a:r>
              <a:rPr lang="en-US" sz="2399" b="1">
                <a:solidFill>
                  <a:srgbClr val="FF4636"/>
                </a:solidFill>
                <a:latin typeface="Canva Sans Bold"/>
                <a:ea typeface="Canva Sans Bold"/>
                <a:cs typeface="Canva Sans Bold"/>
                <a:sym typeface="Canva Sans Bold"/>
              </a:rPr>
              <a:t>Primary</a:t>
            </a:r>
          </a:p>
          <a:p>
            <a:pPr algn="ctr">
              <a:lnSpc>
                <a:spcPts val="3359"/>
              </a:lnSpc>
            </a:pPr>
            <a:r>
              <a:rPr lang="en-US" sz="2399">
                <a:solidFill>
                  <a:srgbClr val="000000"/>
                </a:solidFill>
                <a:latin typeface="Canva Sans"/>
                <a:ea typeface="Canva Sans"/>
                <a:cs typeface="Canva Sans"/>
                <a:sym typeface="Canva Sans"/>
              </a:rPr>
              <a:t>Amyloidosis</a:t>
            </a:r>
          </a:p>
          <a:p>
            <a:pPr algn="ctr">
              <a:lnSpc>
                <a:spcPts val="3359"/>
              </a:lnSpc>
              <a:spcBef>
                <a:spcPct val="0"/>
              </a:spcBef>
            </a:pPr>
            <a:r>
              <a:rPr lang="en-US" sz="2399">
                <a:solidFill>
                  <a:srgbClr val="000000"/>
                </a:solidFill>
                <a:latin typeface="Canva Sans"/>
                <a:ea typeface="Canva Sans"/>
                <a:cs typeface="Canva Sans"/>
                <a:sym typeface="Canva Sans"/>
              </a:rPr>
              <a:t>= Main Problem</a:t>
            </a:r>
          </a:p>
        </p:txBody>
      </p:sp>
      <p:sp>
        <p:nvSpPr>
          <p:cNvPr id="12" name="TextBox 12"/>
          <p:cNvSpPr txBox="1"/>
          <p:nvPr/>
        </p:nvSpPr>
        <p:spPr>
          <a:xfrm>
            <a:off x="6068944" y="7116431"/>
            <a:ext cx="3772646" cy="1234441"/>
          </a:xfrm>
          <a:prstGeom prst="rect">
            <a:avLst/>
          </a:prstGeom>
        </p:spPr>
        <p:txBody>
          <a:bodyPr lIns="0" tIns="0" rIns="0" bIns="0" rtlCol="0" anchor="t">
            <a:spAutoFit/>
          </a:bodyPr>
          <a:lstStyle/>
          <a:p>
            <a:pPr algn="ctr">
              <a:lnSpc>
                <a:spcPts val="3359"/>
              </a:lnSpc>
            </a:pPr>
            <a:r>
              <a:rPr lang="en-US" sz="2399" b="1">
                <a:solidFill>
                  <a:srgbClr val="FF4636"/>
                </a:solidFill>
                <a:latin typeface="Canva Sans Bold"/>
                <a:ea typeface="Canva Sans Bold"/>
                <a:cs typeface="Canva Sans Bold"/>
                <a:sym typeface="Canva Sans Bold"/>
              </a:rPr>
              <a:t>Secondary</a:t>
            </a:r>
          </a:p>
          <a:p>
            <a:pPr algn="ctr">
              <a:lnSpc>
                <a:spcPts val="3359"/>
              </a:lnSpc>
            </a:pPr>
            <a:r>
              <a:rPr lang="en-US" sz="2399">
                <a:solidFill>
                  <a:srgbClr val="000000"/>
                </a:solidFill>
                <a:latin typeface="Canva Sans"/>
                <a:ea typeface="Canva Sans"/>
                <a:cs typeface="Canva Sans"/>
                <a:sym typeface="Canva Sans"/>
              </a:rPr>
              <a:t>Underying disease</a:t>
            </a:r>
          </a:p>
          <a:p>
            <a:pPr algn="ctr">
              <a:lnSpc>
                <a:spcPts val="3359"/>
              </a:lnSpc>
              <a:spcBef>
                <a:spcPct val="0"/>
              </a:spcBef>
            </a:pPr>
            <a:r>
              <a:rPr lang="en-US" sz="2399">
                <a:solidFill>
                  <a:srgbClr val="000000"/>
                </a:solidFill>
                <a:latin typeface="Canva Sans"/>
                <a:ea typeface="Canva Sans"/>
                <a:cs typeface="Canva Sans"/>
                <a:sym typeface="Canva Sans"/>
              </a:rPr>
              <a:t>= Causing protein deposit</a:t>
            </a:r>
          </a:p>
        </p:txBody>
      </p:sp>
      <p:sp>
        <p:nvSpPr>
          <p:cNvPr id="13" name="TextBox 13"/>
          <p:cNvSpPr txBox="1"/>
          <p:nvPr/>
        </p:nvSpPr>
        <p:spPr>
          <a:xfrm>
            <a:off x="2915023" y="8622030"/>
            <a:ext cx="5705287" cy="8153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N.B- Not Accurate as underlying disease identified even in primary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9008">
            <a:off x="2498125" y="-71378"/>
            <a:ext cx="1965624" cy="779902"/>
          </a:xfrm>
          <a:custGeom>
            <a:avLst/>
            <a:gdLst/>
            <a:ahLst/>
            <a:cxnLst/>
            <a:rect l="l" t="t" r="r" b="b"/>
            <a:pathLst>
              <a:path w="1903543" h="1232544">
                <a:moveTo>
                  <a:pt x="0" y="0"/>
                </a:moveTo>
                <a:lnTo>
                  <a:pt x="1903543" y="0"/>
                </a:lnTo>
                <a:lnTo>
                  <a:pt x="1903543" y="1232544"/>
                </a:lnTo>
                <a:lnTo>
                  <a:pt x="0" y="1232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400000">
            <a:off x="2302546" y="2523685"/>
            <a:ext cx="1625566" cy="491734"/>
          </a:xfrm>
          <a:custGeom>
            <a:avLst/>
            <a:gdLst/>
            <a:ahLst/>
            <a:cxnLst/>
            <a:rect l="l" t="t" r="r" b="b"/>
            <a:pathLst>
              <a:path w="1625566" h="491734">
                <a:moveTo>
                  <a:pt x="0" y="0"/>
                </a:moveTo>
                <a:lnTo>
                  <a:pt x="1625566" y="0"/>
                </a:lnTo>
                <a:lnTo>
                  <a:pt x="1625566" y="491734"/>
                </a:lnTo>
                <a:lnTo>
                  <a:pt x="0" y="491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837343">
            <a:off x="3373086" y="4790863"/>
            <a:ext cx="1625566" cy="491734"/>
          </a:xfrm>
          <a:custGeom>
            <a:avLst/>
            <a:gdLst/>
            <a:ahLst/>
            <a:cxnLst/>
            <a:rect l="l" t="t" r="r" b="b"/>
            <a:pathLst>
              <a:path w="1625566" h="491734">
                <a:moveTo>
                  <a:pt x="0" y="0"/>
                </a:moveTo>
                <a:lnTo>
                  <a:pt x="1625566" y="0"/>
                </a:lnTo>
                <a:lnTo>
                  <a:pt x="1625566" y="491734"/>
                </a:lnTo>
                <a:lnTo>
                  <a:pt x="0" y="491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5199165" y="4308881"/>
            <a:ext cx="5087852" cy="4114800"/>
          </a:xfrm>
          <a:custGeom>
            <a:avLst/>
            <a:gdLst/>
            <a:ahLst/>
            <a:cxnLst/>
            <a:rect l="l" t="t" r="r" b="b"/>
            <a:pathLst>
              <a:path w="5087852" h="4114800">
                <a:moveTo>
                  <a:pt x="0" y="0"/>
                </a:moveTo>
                <a:lnTo>
                  <a:pt x="5087852" y="0"/>
                </a:lnTo>
                <a:lnTo>
                  <a:pt x="50878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0287017" y="5311385"/>
            <a:ext cx="1625566" cy="491734"/>
          </a:xfrm>
          <a:custGeom>
            <a:avLst/>
            <a:gdLst/>
            <a:ahLst/>
            <a:cxnLst/>
            <a:rect l="l" t="t" r="r" b="b"/>
            <a:pathLst>
              <a:path w="1625566" h="491734">
                <a:moveTo>
                  <a:pt x="0" y="0"/>
                </a:moveTo>
                <a:lnTo>
                  <a:pt x="1625565" y="0"/>
                </a:lnTo>
                <a:lnTo>
                  <a:pt x="1625565" y="491734"/>
                </a:lnTo>
                <a:lnTo>
                  <a:pt x="0" y="491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1328997" y="7480873"/>
            <a:ext cx="1548171" cy="1548171"/>
          </a:xfrm>
          <a:custGeom>
            <a:avLst/>
            <a:gdLst/>
            <a:ahLst/>
            <a:cxnLst/>
            <a:rect l="l" t="t" r="r" b="b"/>
            <a:pathLst>
              <a:path w="1548171" h="1548171">
                <a:moveTo>
                  <a:pt x="0" y="0"/>
                </a:moveTo>
                <a:lnTo>
                  <a:pt x="1548171" y="0"/>
                </a:lnTo>
                <a:lnTo>
                  <a:pt x="1548171" y="1548171"/>
                </a:lnTo>
                <a:lnTo>
                  <a:pt x="0" y="15481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rot="-6340763">
            <a:off x="9293727" y="7502587"/>
            <a:ext cx="1512390" cy="1935859"/>
          </a:xfrm>
          <a:custGeom>
            <a:avLst/>
            <a:gdLst/>
            <a:ahLst/>
            <a:cxnLst/>
            <a:rect l="l" t="t" r="r" b="b"/>
            <a:pathLst>
              <a:path w="1512390" h="1935859">
                <a:moveTo>
                  <a:pt x="0" y="0"/>
                </a:moveTo>
                <a:lnTo>
                  <a:pt x="1512390" y="0"/>
                </a:lnTo>
                <a:lnTo>
                  <a:pt x="1512390" y="1935859"/>
                </a:lnTo>
                <a:lnTo>
                  <a:pt x="0" y="19358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3091052" y="2584752"/>
            <a:ext cx="1796707" cy="1826386"/>
          </a:xfrm>
          <a:custGeom>
            <a:avLst/>
            <a:gdLst/>
            <a:ahLst/>
            <a:cxnLst/>
            <a:rect l="l" t="t" r="r" b="b"/>
            <a:pathLst>
              <a:path w="1796707" h="1826386">
                <a:moveTo>
                  <a:pt x="0" y="0"/>
                </a:moveTo>
                <a:lnTo>
                  <a:pt x="1796707" y="0"/>
                </a:lnTo>
                <a:lnTo>
                  <a:pt x="1796707" y="1826386"/>
                </a:lnTo>
                <a:lnTo>
                  <a:pt x="0" y="1826386"/>
                </a:lnTo>
                <a:lnTo>
                  <a:pt x="0" y="0"/>
                </a:lnTo>
                <a:close/>
              </a:path>
            </a:pathLst>
          </a:custGeom>
          <a:blipFill>
            <a:blip r:embed="rId12"/>
            <a:stretch>
              <a:fillRect/>
            </a:stretch>
          </a:blipFill>
        </p:spPr>
        <p:txBody>
          <a:bodyPr/>
          <a:lstStyle/>
          <a:p>
            <a:endParaRPr lang="en-GB"/>
          </a:p>
        </p:txBody>
      </p:sp>
      <p:sp>
        <p:nvSpPr>
          <p:cNvPr id="10" name="TextBox 10"/>
          <p:cNvSpPr txBox="1"/>
          <p:nvPr/>
        </p:nvSpPr>
        <p:spPr>
          <a:xfrm>
            <a:off x="3939695" y="604174"/>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11" name="TextBox 11"/>
          <p:cNvSpPr txBox="1"/>
          <p:nvPr/>
        </p:nvSpPr>
        <p:spPr>
          <a:xfrm>
            <a:off x="1844509" y="574218"/>
            <a:ext cx="1931576" cy="1626357"/>
          </a:xfrm>
          <a:prstGeom prst="rect">
            <a:avLst/>
          </a:prstGeom>
        </p:spPr>
        <p:txBody>
          <a:bodyPr lIns="0" tIns="0" rIns="0" bIns="0" rtlCol="0" anchor="t">
            <a:spAutoFit/>
          </a:bodyPr>
          <a:lstStyle/>
          <a:p>
            <a:pPr algn="l">
              <a:lnSpc>
                <a:spcPts val="12137"/>
              </a:lnSpc>
            </a:pPr>
            <a:r>
              <a:rPr lang="en-US" sz="12259" dirty="0">
                <a:solidFill>
                  <a:srgbClr val="FF4636"/>
                </a:solidFill>
                <a:latin typeface="Gagalin"/>
                <a:ea typeface="Gagalin"/>
                <a:cs typeface="Gagalin"/>
                <a:sym typeface="Gagalin"/>
              </a:rPr>
              <a:t>AL</a:t>
            </a:r>
          </a:p>
        </p:txBody>
      </p:sp>
      <p:sp>
        <p:nvSpPr>
          <p:cNvPr id="12" name="TextBox 12"/>
          <p:cNvSpPr txBox="1"/>
          <p:nvPr/>
        </p:nvSpPr>
        <p:spPr>
          <a:xfrm>
            <a:off x="14348305" y="1070904"/>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(previously Primary)</a:t>
            </a:r>
          </a:p>
        </p:txBody>
      </p:sp>
      <p:sp>
        <p:nvSpPr>
          <p:cNvPr id="13" name="TextBox 13"/>
          <p:cNvSpPr txBox="1"/>
          <p:nvPr/>
        </p:nvSpPr>
        <p:spPr>
          <a:xfrm>
            <a:off x="1229006" y="3912641"/>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Light Chains</a:t>
            </a:r>
          </a:p>
        </p:txBody>
      </p:sp>
      <p:sp>
        <p:nvSpPr>
          <p:cNvPr id="14" name="TextBox 14"/>
          <p:cNvSpPr txBox="1"/>
          <p:nvPr/>
        </p:nvSpPr>
        <p:spPr>
          <a:xfrm>
            <a:off x="5856768" y="3733571"/>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Bold"/>
                <a:ea typeface="Canva Sans Bold"/>
                <a:cs typeface="Canva Sans Bold"/>
                <a:sym typeface="Canva Sans Bold"/>
              </a:rPr>
              <a:t>Immunoglobulin</a:t>
            </a:r>
          </a:p>
        </p:txBody>
      </p:sp>
      <p:sp>
        <p:nvSpPr>
          <p:cNvPr id="15" name="TextBox 15"/>
          <p:cNvSpPr txBox="1"/>
          <p:nvPr/>
        </p:nvSpPr>
        <p:spPr>
          <a:xfrm>
            <a:off x="12103082" y="5340082"/>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Misfolded and Deposited</a:t>
            </a:r>
          </a:p>
        </p:txBody>
      </p:sp>
      <p:grpSp>
        <p:nvGrpSpPr>
          <p:cNvPr id="16" name="Group 16"/>
          <p:cNvGrpSpPr/>
          <p:nvPr/>
        </p:nvGrpSpPr>
        <p:grpSpPr>
          <a:xfrm>
            <a:off x="12877168" y="7822638"/>
            <a:ext cx="3934997" cy="991668"/>
            <a:chOff x="0" y="0"/>
            <a:chExt cx="5246662" cy="1322224"/>
          </a:xfrm>
        </p:grpSpPr>
        <p:sp>
          <p:nvSpPr>
            <p:cNvPr id="17" name="TextBox 17"/>
            <p:cNvSpPr txBox="1"/>
            <p:nvPr/>
          </p:nvSpPr>
          <p:spPr>
            <a:xfrm>
              <a:off x="0" y="0"/>
              <a:ext cx="5246662" cy="436455"/>
            </a:xfrm>
            <a:prstGeom prst="rect">
              <a:avLst/>
            </a:prstGeom>
          </p:spPr>
          <p:txBody>
            <a:bodyPr lIns="0" tIns="0" rIns="0" bIns="0" rtlCol="0" anchor="t">
              <a:spAutoFit/>
            </a:bodyPr>
            <a:lstStyle/>
            <a:p>
              <a:pPr algn="ctr">
                <a:lnSpc>
                  <a:spcPts val="2362"/>
                </a:lnSpc>
              </a:pPr>
              <a:r>
                <a:rPr lang="en-US" sz="2147" b="1" spc="399">
                  <a:solidFill>
                    <a:srgbClr val="000000"/>
                  </a:solidFill>
                  <a:latin typeface="Coco Gothic Bold"/>
                  <a:ea typeface="Coco Gothic Bold"/>
                  <a:cs typeface="Coco Gothic Bold"/>
                  <a:sym typeface="Coco Gothic Bold"/>
                </a:rPr>
                <a:t>MULTIPLE</a:t>
              </a:r>
            </a:p>
          </p:txBody>
        </p:sp>
        <p:sp>
          <p:nvSpPr>
            <p:cNvPr id="18" name="TextBox 18"/>
            <p:cNvSpPr txBox="1"/>
            <p:nvPr/>
          </p:nvSpPr>
          <p:spPr>
            <a:xfrm>
              <a:off x="0" y="442626"/>
              <a:ext cx="5246662" cy="879599"/>
            </a:xfrm>
            <a:prstGeom prst="rect">
              <a:avLst/>
            </a:prstGeom>
          </p:spPr>
          <p:txBody>
            <a:bodyPr lIns="0" tIns="0" rIns="0" bIns="0" rtlCol="0" anchor="t">
              <a:spAutoFit/>
            </a:bodyPr>
            <a:lstStyle/>
            <a:p>
              <a:pPr algn="ctr">
                <a:lnSpc>
                  <a:spcPts val="4052"/>
                </a:lnSpc>
              </a:pPr>
              <a:r>
                <a:rPr lang="en-US" sz="4502" b="1" dirty="0">
                  <a:solidFill>
                    <a:srgbClr val="000000"/>
                  </a:solidFill>
                  <a:latin typeface="ITC New Baskerville Semi-Bold"/>
                  <a:ea typeface="ITC New Baskerville Semi-Bold"/>
                  <a:cs typeface="ITC New Baskerville Semi-Bold"/>
                  <a:sym typeface="ITC New Baskerville Semi-Bold"/>
                </a:rPr>
                <a:t>MYELOMA</a:t>
              </a:r>
            </a:p>
          </p:txBody>
        </p:sp>
      </p:grpSp>
      <p:sp>
        <p:nvSpPr>
          <p:cNvPr id="19" name="TextBox 19"/>
          <p:cNvSpPr txBox="1"/>
          <p:nvPr/>
        </p:nvSpPr>
        <p:spPr>
          <a:xfrm>
            <a:off x="12877168" y="7084633"/>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Bold"/>
                <a:ea typeface="Canva Sans Bold"/>
                <a:cs typeface="Canva Sans Bold"/>
                <a:sym typeface="Canva Sans Bold"/>
              </a:rPr>
              <a:t>Plasma Cell Disorders</a:t>
            </a:r>
          </a:p>
        </p:txBody>
      </p:sp>
      <p:sp>
        <p:nvSpPr>
          <p:cNvPr id="20" name="Freeform 20"/>
          <p:cNvSpPr/>
          <p:nvPr/>
        </p:nvSpPr>
        <p:spPr>
          <a:xfrm rot="-5400000">
            <a:off x="13715248" y="4775760"/>
            <a:ext cx="786113" cy="237799"/>
          </a:xfrm>
          <a:custGeom>
            <a:avLst/>
            <a:gdLst/>
            <a:ahLst/>
            <a:cxnLst/>
            <a:rect l="l" t="t" r="r" b="b"/>
            <a:pathLst>
              <a:path w="786113" h="237799">
                <a:moveTo>
                  <a:pt x="0" y="0"/>
                </a:moveTo>
                <a:lnTo>
                  <a:pt x="786113" y="0"/>
                </a:lnTo>
                <a:lnTo>
                  <a:pt x="786113" y="237799"/>
                </a:lnTo>
                <a:lnTo>
                  <a:pt x="0" y="2377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1" name="TextBox 21"/>
          <p:cNvSpPr txBox="1"/>
          <p:nvPr/>
        </p:nvSpPr>
        <p:spPr>
          <a:xfrm>
            <a:off x="15087784" y="3135400"/>
            <a:ext cx="1952486" cy="1234441"/>
          </a:xfrm>
          <a:prstGeom prst="rect">
            <a:avLst/>
          </a:prstGeom>
        </p:spPr>
        <p:txBody>
          <a:bodyPr lIns="0" tIns="0" rIns="0" bIns="0" rtlCol="0" anchor="t">
            <a:spAutoFit/>
          </a:bodyPr>
          <a:lstStyle/>
          <a:p>
            <a:pPr algn="ctr">
              <a:lnSpc>
                <a:spcPts val="3359"/>
              </a:lnSpc>
            </a:pPr>
            <a:r>
              <a:rPr lang="en-US" sz="2399" b="1">
                <a:solidFill>
                  <a:srgbClr val="FF4636"/>
                </a:solidFill>
                <a:latin typeface="Canva Sans Bold"/>
                <a:ea typeface="Canva Sans Bold"/>
                <a:cs typeface="Canva Sans Bold"/>
                <a:sym typeface="Canva Sans Bold"/>
              </a:rPr>
              <a:t>AL Proteins</a:t>
            </a:r>
          </a:p>
          <a:p>
            <a:pPr algn="ctr">
              <a:lnSpc>
                <a:spcPts val="3359"/>
              </a:lnSpc>
              <a:spcBef>
                <a:spcPct val="0"/>
              </a:spcBef>
            </a:pPr>
            <a:r>
              <a:rPr lang="en-US" sz="2399" b="1">
                <a:solidFill>
                  <a:srgbClr val="000000"/>
                </a:solidFill>
                <a:latin typeface="Canva Sans Bold"/>
                <a:ea typeface="Canva Sans Bold"/>
                <a:cs typeface="Canva Sans Bold"/>
                <a:sym typeface="Canva Sans Bold"/>
              </a:rPr>
              <a:t>and deposit in Tissues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59008">
            <a:off x="2245400" y="-96397"/>
            <a:ext cx="2087792" cy="941009"/>
          </a:xfrm>
          <a:custGeom>
            <a:avLst/>
            <a:gdLst/>
            <a:ahLst/>
            <a:cxnLst/>
            <a:rect l="l" t="t" r="r" b="b"/>
            <a:pathLst>
              <a:path w="1903543" h="1232544">
                <a:moveTo>
                  <a:pt x="0" y="0"/>
                </a:moveTo>
                <a:lnTo>
                  <a:pt x="1903543" y="0"/>
                </a:lnTo>
                <a:lnTo>
                  <a:pt x="1903543" y="1232544"/>
                </a:lnTo>
                <a:lnTo>
                  <a:pt x="0" y="12325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rot="5400000">
            <a:off x="2302546" y="2523685"/>
            <a:ext cx="1625566" cy="491734"/>
          </a:xfrm>
          <a:custGeom>
            <a:avLst/>
            <a:gdLst/>
            <a:ahLst/>
            <a:cxnLst/>
            <a:rect l="l" t="t" r="r" b="b"/>
            <a:pathLst>
              <a:path w="1625566" h="491734">
                <a:moveTo>
                  <a:pt x="0" y="0"/>
                </a:moveTo>
                <a:lnTo>
                  <a:pt x="1625566" y="0"/>
                </a:lnTo>
                <a:lnTo>
                  <a:pt x="1625566" y="491734"/>
                </a:lnTo>
                <a:lnTo>
                  <a:pt x="0" y="491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 name="Freeform 4"/>
          <p:cNvSpPr/>
          <p:nvPr/>
        </p:nvSpPr>
        <p:spPr>
          <a:xfrm rot="1837343">
            <a:off x="3373086" y="4790863"/>
            <a:ext cx="1625566" cy="491734"/>
          </a:xfrm>
          <a:custGeom>
            <a:avLst/>
            <a:gdLst/>
            <a:ahLst/>
            <a:cxnLst/>
            <a:rect l="l" t="t" r="r" b="b"/>
            <a:pathLst>
              <a:path w="1625566" h="491734">
                <a:moveTo>
                  <a:pt x="0" y="0"/>
                </a:moveTo>
                <a:lnTo>
                  <a:pt x="1625566" y="0"/>
                </a:lnTo>
                <a:lnTo>
                  <a:pt x="1625566" y="491734"/>
                </a:lnTo>
                <a:lnTo>
                  <a:pt x="0" y="491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8753174" y="5378182"/>
            <a:ext cx="1625566" cy="491734"/>
          </a:xfrm>
          <a:custGeom>
            <a:avLst/>
            <a:gdLst/>
            <a:ahLst/>
            <a:cxnLst/>
            <a:rect l="l" t="t" r="r" b="b"/>
            <a:pathLst>
              <a:path w="1625566" h="491734">
                <a:moveTo>
                  <a:pt x="0" y="0"/>
                </a:moveTo>
                <a:lnTo>
                  <a:pt x="1625566" y="0"/>
                </a:lnTo>
                <a:lnTo>
                  <a:pt x="1625566" y="491734"/>
                </a:lnTo>
                <a:lnTo>
                  <a:pt x="0" y="491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3091052" y="2584752"/>
            <a:ext cx="1796707" cy="1826386"/>
          </a:xfrm>
          <a:custGeom>
            <a:avLst/>
            <a:gdLst/>
            <a:ahLst/>
            <a:cxnLst/>
            <a:rect l="l" t="t" r="r" b="b"/>
            <a:pathLst>
              <a:path w="1796707" h="1826386">
                <a:moveTo>
                  <a:pt x="0" y="0"/>
                </a:moveTo>
                <a:lnTo>
                  <a:pt x="1796707" y="0"/>
                </a:lnTo>
                <a:lnTo>
                  <a:pt x="1796707" y="1826386"/>
                </a:lnTo>
                <a:lnTo>
                  <a:pt x="0" y="1826386"/>
                </a:lnTo>
                <a:lnTo>
                  <a:pt x="0" y="0"/>
                </a:lnTo>
                <a:close/>
              </a:path>
            </a:pathLst>
          </a:custGeom>
          <a:blipFill>
            <a:blip r:embed="rId8"/>
            <a:stretch>
              <a:fillRect/>
            </a:stretch>
          </a:blipFill>
        </p:spPr>
        <p:txBody>
          <a:bodyPr/>
          <a:lstStyle/>
          <a:p>
            <a:endParaRPr lang="en-GB"/>
          </a:p>
        </p:txBody>
      </p:sp>
      <p:sp>
        <p:nvSpPr>
          <p:cNvPr id="7" name="Freeform 7"/>
          <p:cNvSpPr/>
          <p:nvPr/>
        </p:nvSpPr>
        <p:spPr>
          <a:xfrm rot="-5400000">
            <a:off x="13715248" y="4775760"/>
            <a:ext cx="786113" cy="237799"/>
          </a:xfrm>
          <a:custGeom>
            <a:avLst/>
            <a:gdLst/>
            <a:ahLst/>
            <a:cxnLst/>
            <a:rect l="l" t="t" r="r" b="b"/>
            <a:pathLst>
              <a:path w="786113" h="237799">
                <a:moveTo>
                  <a:pt x="0" y="0"/>
                </a:moveTo>
                <a:lnTo>
                  <a:pt x="786113" y="0"/>
                </a:lnTo>
                <a:lnTo>
                  <a:pt x="786113" y="237799"/>
                </a:lnTo>
                <a:lnTo>
                  <a:pt x="0" y="237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8" name="Picture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rcRect/>
          <a:stretch>
            <a:fillRect/>
          </a:stretch>
        </p:blipFill>
        <p:spPr>
          <a:xfrm>
            <a:off x="7691689" y="6436123"/>
            <a:ext cx="4988104" cy="2815069"/>
          </a:xfrm>
          <a:prstGeom prst="rect">
            <a:avLst/>
          </a:prstGeom>
        </p:spPr>
      </p:pic>
      <p:sp>
        <p:nvSpPr>
          <p:cNvPr id="9" name="TextBox 9"/>
          <p:cNvSpPr txBox="1"/>
          <p:nvPr/>
        </p:nvSpPr>
        <p:spPr>
          <a:xfrm>
            <a:off x="3939695" y="604174"/>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10" name="TextBox 10"/>
          <p:cNvSpPr txBox="1"/>
          <p:nvPr/>
        </p:nvSpPr>
        <p:spPr>
          <a:xfrm>
            <a:off x="1844509" y="574218"/>
            <a:ext cx="1931576" cy="1455848"/>
          </a:xfrm>
          <a:prstGeom prst="rect">
            <a:avLst/>
          </a:prstGeom>
        </p:spPr>
        <p:txBody>
          <a:bodyPr lIns="0" tIns="0" rIns="0" bIns="0" rtlCol="0" anchor="t">
            <a:spAutoFit/>
          </a:bodyPr>
          <a:lstStyle/>
          <a:p>
            <a:pPr algn="l">
              <a:lnSpc>
                <a:spcPts val="12137"/>
              </a:lnSpc>
            </a:pPr>
            <a:r>
              <a:rPr lang="en-US" sz="10000" dirty="0">
                <a:solidFill>
                  <a:srgbClr val="FF4636"/>
                </a:solidFill>
                <a:latin typeface="Gagalin"/>
                <a:ea typeface="Gagalin"/>
                <a:cs typeface="Gagalin"/>
                <a:sym typeface="Gagalin"/>
              </a:rPr>
              <a:t>AA</a:t>
            </a:r>
          </a:p>
        </p:txBody>
      </p:sp>
      <p:sp>
        <p:nvSpPr>
          <p:cNvPr id="11" name="TextBox 11"/>
          <p:cNvSpPr txBox="1"/>
          <p:nvPr/>
        </p:nvSpPr>
        <p:spPr>
          <a:xfrm>
            <a:off x="14348305" y="1070904"/>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(previously Secondary)</a:t>
            </a:r>
          </a:p>
        </p:txBody>
      </p:sp>
      <p:sp>
        <p:nvSpPr>
          <p:cNvPr id="12" name="TextBox 12"/>
          <p:cNvSpPr txBox="1"/>
          <p:nvPr/>
        </p:nvSpPr>
        <p:spPr>
          <a:xfrm>
            <a:off x="1229006" y="3912641"/>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Serum Amyloid A</a:t>
            </a:r>
          </a:p>
        </p:txBody>
      </p:sp>
      <p:sp>
        <p:nvSpPr>
          <p:cNvPr id="13" name="TextBox 13"/>
          <p:cNvSpPr txBox="1"/>
          <p:nvPr/>
        </p:nvSpPr>
        <p:spPr>
          <a:xfrm>
            <a:off x="4864883" y="5406878"/>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Bold"/>
                <a:ea typeface="Canva Sans Bold"/>
                <a:cs typeface="Canva Sans Bold"/>
                <a:sym typeface="Canva Sans Bold"/>
              </a:rPr>
              <a:t>Acute Phase Reactants</a:t>
            </a:r>
          </a:p>
        </p:txBody>
      </p:sp>
      <p:sp>
        <p:nvSpPr>
          <p:cNvPr id="14" name="TextBox 14"/>
          <p:cNvSpPr txBox="1"/>
          <p:nvPr/>
        </p:nvSpPr>
        <p:spPr>
          <a:xfrm>
            <a:off x="10876009" y="5406878"/>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FF4636"/>
                </a:solidFill>
                <a:latin typeface="Canva Sans Bold"/>
                <a:ea typeface="Canva Sans Bold"/>
                <a:cs typeface="Canva Sans Bold"/>
                <a:sym typeface="Canva Sans Bold"/>
              </a:rPr>
              <a:t>Chronic Inflammation</a:t>
            </a:r>
          </a:p>
        </p:txBody>
      </p:sp>
      <p:sp>
        <p:nvSpPr>
          <p:cNvPr id="15" name="TextBox 15"/>
          <p:cNvSpPr txBox="1"/>
          <p:nvPr/>
        </p:nvSpPr>
        <p:spPr>
          <a:xfrm>
            <a:off x="15087784" y="3135400"/>
            <a:ext cx="1952486" cy="1234441"/>
          </a:xfrm>
          <a:prstGeom prst="rect">
            <a:avLst/>
          </a:prstGeom>
        </p:spPr>
        <p:txBody>
          <a:bodyPr lIns="0" tIns="0" rIns="0" bIns="0" rtlCol="0" anchor="t">
            <a:spAutoFit/>
          </a:bodyPr>
          <a:lstStyle/>
          <a:p>
            <a:pPr algn="ctr">
              <a:lnSpc>
                <a:spcPts val="3359"/>
              </a:lnSpc>
            </a:pPr>
            <a:r>
              <a:rPr lang="en-US" sz="2399" b="1">
                <a:solidFill>
                  <a:srgbClr val="FF4636"/>
                </a:solidFill>
                <a:latin typeface="Canva Sans Bold"/>
                <a:ea typeface="Canva Sans Bold"/>
                <a:cs typeface="Canva Sans Bold"/>
                <a:sym typeface="Canva Sans Bold"/>
              </a:rPr>
              <a:t>AA Proteins</a:t>
            </a:r>
          </a:p>
          <a:p>
            <a:pPr algn="ctr">
              <a:lnSpc>
                <a:spcPts val="3359"/>
              </a:lnSpc>
              <a:spcBef>
                <a:spcPct val="0"/>
              </a:spcBef>
            </a:pPr>
            <a:r>
              <a:rPr lang="en-US" sz="2399" b="1">
                <a:solidFill>
                  <a:srgbClr val="000000"/>
                </a:solidFill>
                <a:latin typeface="Canva Sans Bold"/>
                <a:ea typeface="Canva Sans Bold"/>
                <a:cs typeface="Canva Sans Bold"/>
                <a:sym typeface="Canva Sans Bold"/>
              </a:rPr>
              <a:t>and deposit in Tissues</a:t>
            </a:r>
          </a:p>
        </p:txBody>
      </p:sp>
      <p:sp>
        <p:nvSpPr>
          <p:cNvPr id="16" name="TextBox 16"/>
          <p:cNvSpPr txBox="1"/>
          <p:nvPr/>
        </p:nvSpPr>
        <p:spPr>
          <a:xfrm>
            <a:off x="14227204" y="4740733"/>
            <a:ext cx="1952486" cy="346075"/>
          </a:xfrm>
          <a:prstGeom prst="rect">
            <a:avLst/>
          </a:prstGeom>
        </p:spPr>
        <p:txBody>
          <a:bodyPr lIns="0" tIns="0" rIns="0" bIns="0" rtlCol="0" anchor="t">
            <a:spAutoFit/>
          </a:bodyPr>
          <a:lstStyle/>
          <a:p>
            <a:pPr algn="ctr">
              <a:lnSpc>
                <a:spcPts val="1400"/>
              </a:lnSpc>
              <a:spcBef>
                <a:spcPct val="0"/>
              </a:spcBef>
            </a:pPr>
            <a:r>
              <a:rPr lang="en-US" sz="1000" b="1">
                <a:solidFill>
                  <a:srgbClr val="000000"/>
                </a:solidFill>
                <a:latin typeface="Canva Sans Bold"/>
                <a:ea typeface="Canva Sans Bold"/>
                <a:cs typeface="Canva Sans Bold"/>
                <a:sym typeface="Canva Sans Bold"/>
              </a:rPr>
              <a:t>Increased Serum Amyloid A, some gets misfolded</a:t>
            </a:r>
          </a:p>
        </p:txBody>
      </p:sp>
      <p:sp>
        <p:nvSpPr>
          <p:cNvPr id="17" name="TextBox 17"/>
          <p:cNvSpPr txBox="1"/>
          <p:nvPr/>
        </p:nvSpPr>
        <p:spPr>
          <a:xfrm>
            <a:off x="13412513" y="6398023"/>
            <a:ext cx="3772646" cy="2072641"/>
          </a:xfrm>
          <a:prstGeom prst="rect">
            <a:avLst/>
          </a:prstGeom>
        </p:spPr>
        <p:txBody>
          <a:bodyPr lIns="0" tIns="0" rIns="0" bIns="0" rtlCol="0" anchor="t">
            <a:spAutoFit/>
          </a:bodyPr>
          <a:lstStyle/>
          <a:p>
            <a:pPr marL="518155" lvl="1" indent="-259078" algn="l">
              <a:lnSpc>
                <a:spcPts val="3359"/>
              </a:lnSpc>
              <a:buAutoNum type="arabicPeriod"/>
            </a:pPr>
            <a:r>
              <a:rPr lang="en-US" sz="2399" b="1">
                <a:solidFill>
                  <a:srgbClr val="000000"/>
                </a:solidFill>
                <a:latin typeface="Canva Sans Bold"/>
                <a:ea typeface="Canva Sans Bold"/>
                <a:cs typeface="Canva Sans Bold"/>
                <a:sym typeface="Canva Sans Bold"/>
              </a:rPr>
              <a:t>Rheumatoid Arthritis</a:t>
            </a:r>
          </a:p>
          <a:p>
            <a:pPr marL="518155" lvl="1" indent="-259078" algn="l">
              <a:lnSpc>
                <a:spcPts val="3359"/>
              </a:lnSpc>
              <a:buAutoNum type="arabicPeriod"/>
            </a:pPr>
            <a:r>
              <a:rPr lang="en-US" sz="2399" b="1">
                <a:solidFill>
                  <a:srgbClr val="000000"/>
                </a:solidFill>
                <a:latin typeface="Canva Sans Bold"/>
                <a:ea typeface="Canva Sans Bold"/>
                <a:cs typeface="Canva Sans Bold"/>
                <a:sym typeface="Canva Sans Bold"/>
              </a:rPr>
              <a:t>IBD</a:t>
            </a:r>
          </a:p>
          <a:p>
            <a:pPr marL="518155" lvl="1" indent="-259078" algn="l">
              <a:lnSpc>
                <a:spcPts val="3359"/>
              </a:lnSpc>
              <a:buAutoNum type="arabicPeriod"/>
            </a:pPr>
            <a:r>
              <a:rPr lang="en-US" sz="2399" b="1">
                <a:solidFill>
                  <a:srgbClr val="000000"/>
                </a:solidFill>
                <a:latin typeface="Canva Sans Bold"/>
                <a:ea typeface="Canva Sans Bold"/>
                <a:cs typeface="Canva Sans Bold"/>
                <a:sym typeface="Canva Sans Bold"/>
              </a:rPr>
              <a:t>Cancers</a:t>
            </a:r>
          </a:p>
          <a:p>
            <a:pPr marL="518155" lvl="1" indent="-259078" algn="l">
              <a:lnSpc>
                <a:spcPts val="3359"/>
              </a:lnSpc>
              <a:buAutoNum type="arabicPeriod"/>
            </a:pPr>
            <a:r>
              <a:rPr lang="en-US" sz="2399" b="1">
                <a:solidFill>
                  <a:srgbClr val="000000"/>
                </a:solidFill>
                <a:latin typeface="Canva Sans Bold"/>
                <a:ea typeface="Canva Sans Bold"/>
                <a:cs typeface="Canva Sans Bold"/>
                <a:sym typeface="Canva Sans Bold"/>
              </a:rPr>
              <a:t>Familial mediterranean fever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human body&#10;&#10;AI-generated content may be incorrect.">
            <a:extLst>
              <a:ext uri="{FF2B5EF4-FFF2-40B4-BE49-F238E27FC236}">
                <a16:creationId xmlns:a16="http://schemas.microsoft.com/office/drawing/2014/main" id="{CE0F9A31-D4B5-6DC8-4DF7-6BF73D6EE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85BE8A14-ACDD-713B-47B4-0441BF16900F}"/>
                  </a:ext>
                </a:extLst>
              </p:cNvPr>
              <p:cNvGraphicFramePr>
                <a:graphicFrameLocks noChangeAspect="1"/>
              </p:cNvGraphicFramePr>
              <p:nvPr>
                <p:extLst>
                  <p:ext uri="{D42A27DB-BD31-4B8C-83A1-F6EECF244321}">
                    <p14:modId xmlns:p14="http://schemas.microsoft.com/office/powerpoint/2010/main" val="2002733251"/>
                  </p:ext>
                </p:extLst>
              </p:nvPr>
            </p:nvGraphicFramePr>
            <p:xfrm>
              <a:off x="11407119" y="7058115"/>
              <a:ext cx="2207101" cy="1624240"/>
            </p:xfrm>
            <a:graphic>
              <a:graphicData uri="http://schemas.microsoft.com/office/powerpoint/2016/slidezoom">
                <pslz:sldZm>
                  <pslz:sldZmObj sldId="276" cId="0">
                    <pslz:zmPr id="{98E710A9-8940-48E4-849F-CF56E8D0A8AB}" imageType="cover" transitionDur="1000">
                      <p166:blipFill xmlns:p166="http://schemas.microsoft.com/office/powerpoint/2016/6/main">
                        <a:blip r:embed="rId3"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2207101" cy="1624240"/>
                        </a:xfrm>
                        <a:prstGeom prst="rect">
                          <a:avLst/>
                        </a:prstGeom>
                        <a:ln w="3175">
                          <a:noFill/>
                        </a:ln>
                      </p166:spPr>
                    </pslz:zmPr>
                  </pslz:sldZmObj>
                </pslz:sldZm>
              </a:graphicData>
            </a:graphic>
          </p:graphicFrame>
        </mc:Choice>
        <mc:Fallback xmlns="">
          <p:pic>
            <p:nvPicPr>
              <p:cNvPr id="17" name="Slide Zoom 16">
                <a:extLst>
                  <a:ext uri="{FF2B5EF4-FFF2-40B4-BE49-F238E27FC236}">
                    <a16:creationId xmlns:a16="http://schemas.microsoft.com/office/drawing/2014/main" id="{85BE8A14-ACDD-713B-47B4-0441BF16900F}"/>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11407119" y="7058115"/>
                <a:ext cx="2207101" cy="162424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D1D87C8B-5533-12D0-D6A4-FCBB5993DEBC}"/>
                  </a:ext>
                </a:extLst>
              </p:cNvPr>
              <p:cNvGraphicFramePr>
                <a:graphicFrameLocks noChangeAspect="1"/>
              </p:cNvGraphicFramePr>
              <p:nvPr>
                <p:extLst>
                  <p:ext uri="{D42A27DB-BD31-4B8C-83A1-F6EECF244321}">
                    <p14:modId xmlns:p14="http://schemas.microsoft.com/office/powerpoint/2010/main" val="699305897"/>
                  </p:ext>
                </p:extLst>
              </p:nvPr>
            </p:nvGraphicFramePr>
            <p:xfrm>
              <a:off x="11805504" y="2258005"/>
              <a:ext cx="1246616" cy="1883653"/>
            </p:xfrm>
            <a:graphic>
              <a:graphicData uri="http://schemas.microsoft.com/office/powerpoint/2016/slidezoom">
                <pslz:sldZm>
                  <pslz:sldZmObj sldId="277" cId="0">
                    <pslz:zmPr id="{10F006F6-4BC6-4627-AFFD-D1906535351C}" imageType="cover" transitionDur="1000">
                      <p166:blipFill xmlns:p166="http://schemas.microsoft.com/office/powerpoint/2016/6/main">
                        <a:blip r:embed="rId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246616" cy="1883653"/>
                        </a:xfrm>
                        <a:prstGeom prst="rect">
                          <a:avLst/>
                        </a:prstGeom>
                        <a:ln w="3175">
                          <a:noFill/>
                        </a:ln>
                      </p166:spPr>
                    </pslz:zmPr>
                  </pslz:sldZmObj>
                </pslz:sldZm>
              </a:graphicData>
            </a:graphic>
          </p:graphicFrame>
        </mc:Choice>
        <mc:Fallback xmlns="">
          <p:pic>
            <p:nvPicPr>
              <p:cNvPr id="19" name="Slide Zoom 18">
                <a:extLst>
                  <a:ext uri="{FF2B5EF4-FFF2-40B4-BE49-F238E27FC236}">
                    <a16:creationId xmlns:a16="http://schemas.microsoft.com/office/drawing/2014/main" id="{D1D87C8B-5533-12D0-D6A4-FCBB5993DEBC}"/>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11805504" y="2258005"/>
                <a:ext cx="1246616" cy="188365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E86D2892-8E58-01BA-281C-FAD56B60D916}"/>
                  </a:ext>
                </a:extLst>
              </p:cNvPr>
              <p:cNvGraphicFramePr>
                <a:graphicFrameLocks noChangeAspect="1"/>
              </p:cNvGraphicFramePr>
              <p:nvPr>
                <p:extLst>
                  <p:ext uri="{D42A27DB-BD31-4B8C-83A1-F6EECF244321}">
                    <p14:modId xmlns:p14="http://schemas.microsoft.com/office/powerpoint/2010/main" val="1952446781"/>
                  </p:ext>
                </p:extLst>
              </p:nvPr>
            </p:nvGraphicFramePr>
            <p:xfrm>
              <a:off x="11407119" y="325657"/>
              <a:ext cx="1558694" cy="1509407"/>
            </p:xfrm>
            <a:graphic>
              <a:graphicData uri="http://schemas.microsoft.com/office/powerpoint/2016/slidezoom">
                <pslz:sldZm>
                  <pslz:sldZmObj sldId="265" cId="0">
                    <pslz:zmPr id="{29C0916F-4267-4C85-869F-B8AF7443D4DB}" imageType="cover" transitionDur="1000">
                      <p166:blipFill xmlns:p166="http://schemas.microsoft.com/office/powerpoint/2016/6/main">
                        <a:blip r:embed="rId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558694" cy="1509407"/>
                        </a:xfrm>
                        <a:prstGeom prst="rect">
                          <a:avLst/>
                        </a:prstGeom>
                        <a:ln w="3175">
                          <a:noFill/>
                        </a:ln>
                      </p166:spPr>
                    </pslz:zmPr>
                  </pslz:sldZmObj>
                </pslz:sldZm>
              </a:graphicData>
            </a:graphic>
          </p:graphicFrame>
        </mc:Choice>
        <mc:Fallback xmlns="">
          <p:pic>
            <p:nvPicPr>
              <p:cNvPr id="23" name="Slide Zoom 22">
                <a:extLst>
                  <a:ext uri="{FF2B5EF4-FFF2-40B4-BE49-F238E27FC236}">
                    <a16:creationId xmlns:a16="http://schemas.microsoft.com/office/drawing/2014/main" id="{E86D2892-8E58-01BA-281C-FAD56B60D916}"/>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11407119" y="325657"/>
                <a:ext cx="1558694" cy="1509407"/>
              </a:xfrm>
              <a:prstGeom prst="rect">
                <a:avLst/>
              </a:prstGeom>
              <a:ln w="3175">
                <a:noFill/>
              </a:ln>
            </p:spPr>
          </p:pic>
        </mc:Fallback>
      </mc:AlternateContent>
    </p:spTree>
    <p:extLst>
      <p:ext uri="{BB962C8B-B14F-4D97-AF65-F5344CB8AC3E}">
        <p14:creationId xmlns:p14="http://schemas.microsoft.com/office/powerpoint/2010/main" val="364873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99A4-24E2-22C5-9157-0700B8B7989F}"/>
              </a:ext>
            </a:extLst>
          </p:cNvPr>
          <p:cNvSpPr>
            <a:spLocks noGrp="1"/>
          </p:cNvSpPr>
          <p:nvPr>
            <p:ph type="title"/>
          </p:nvPr>
        </p:nvSpPr>
        <p:spPr>
          <a:xfrm>
            <a:off x="3276600" y="515378"/>
            <a:ext cx="11734800" cy="1143000"/>
          </a:xfrm>
        </p:spPr>
        <p:txBody>
          <a:bodyPr>
            <a:noAutofit/>
          </a:bodyPr>
          <a:lstStyle/>
          <a:p>
            <a:r>
              <a:rPr lang="en-GB" sz="8800" b="1" dirty="0">
                <a:solidFill>
                  <a:schemeClr val="accent6"/>
                </a:solidFill>
                <a:latin typeface="Tenorite Display" panose="00000500000000000000" pitchFamily="2" charset="0"/>
                <a:ea typeface="ADLaM Display" panose="02010000000000000000" pitchFamily="2" charset="0"/>
                <a:cs typeface="ADLaM Display" panose="02010000000000000000" pitchFamily="2" charset="0"/>
              </a:rPr>
              <a:t>First Presentation</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94A96CF4-5D7B-7FF2-9245-EB4ED7C34307}"/>
                  </a:ext>
                </a:extLst>
              </p:cNvPr>
              <p:cNvGraphicFramePr>
                <a:graphicFrameLocks noChangeAspect="1"/>
              </p:cNvGraphicFramePr>
              <p:nvPr>
                <p:extLst>
                  <p:ext uri="{D42A27DB-BD31-4B8C-83A1-F6EECF244321}">
                    <p14:modId xmlns:p14="http://schemas.microsoft.com/office/powerpoint/2010/main" val="2308512274"/>
                  </p:ext>
                </p:extLst>
              </p:nvPr>
            </p:nvGraphicFramePr>
            <p:xfrm>
              <a:off x="1295400" y="1658378"/>
              <a:ext cx="15697200" cy="8632855"/>
            </p:xfrm>
            <a:graphic>
              <a:graphicData uri="http://schemas.microsoft.com/office/powerpoint/2016/summaryzoom">
                <psuz:summaryZm>
                  <psuz:summaryZmObj sectionId="{A256B115-1A58-43E3-9D7B-65BA63D8B6F4}">
                    <psuz:zmPr id="{90427596-0D02-4217-957B-C78C27D97F93}" transitionDur="1000">
                      <p166:blipFill xmlns:p166="http://schemas.microsoft.com/office/powerpoint/2016/6/main">
                        <a:blip r:embed="rId2"/>
                        <a:stretch>
                          <a:fillRect/>
                        </a:stretch>
                      </p166:blipFill>
                      <p166:spPr xmlns:p166="http://schemas.microsoft.com/office/powerpoint/2016/6/main">
                        <a:xfrm>
                          <a:off x="608266" y="1579228"/>
                          <a:ext cx="4709160" cy="2648903"/>
                        </a:xfrm>
                        <a:prstGeom prst="rect">
                          <a:avLst/>
                        </a:prstGeom>
                        <a:ln w="3175">
                          <a:solidFill>
                            <a:prstClr val="ltGray"/>
                          </a:solidFill>
                        </a:ln>
                      </p166:spPr>
                    </psuz:zmPr>
                  </psuz:summaryZmObj>
                  <psuz:summaryZmObj sectionId="{43C4E226-EE25-41DB-AA92-BB0DAA870108}">
                    <psuz:zmPr id="{54FA4CE6-1788-44ED-A907-5CD492374C50}" transitionDur="1000">
                      <p166:blipFill xmlns:p166="http://schemas.microsoft.com/office/powerpoint/2016/6/main">
                        <a:blip r:embed="rId3"/>
                        <a:stretch>
                          <a:fillRect/>
                        </a:stretch>
                      </p166:blipFill>
                      <p166:spPr xmlns:p166="http://schemas.microsoft.com/office/powerpoint/2016/6/main">
                        <a:xfrm>
                          <a:off x="5494020" y="1579228"/>
                          <a:ext cx="4709160" cy="2648903"/>
                        </a:xfrm>
                        <a:prstGeom prst="rect">
                          <a:avLst/>
                        </a:prstGeom>
                        <a:ln w="3175">
                          <a:solidFill>
                            <a:prstClr val="ltGray"/>
                          </a:solidFill>
                        </a:ln>
                      </p166:spPr>
                    </psuz:zmPr>
                  </psuz:summaryZmObj>
                  <psuz:summaryZmObj sectionId="{B310C694-4D9A-41B8-A651-4866993DD3F8}">
                    <psuz:zmPr id="{D5514D5A-CEF5-454A-94E8-1A1FF7A715B5}" transitionDur="1000">
                      <p166:blipFill xmlns:p166="http://schemas.microsoft.com/office/powerpoint/2016/6/main">
                        <a:blip r:embed="rId4"/>
                        <a:stretch>
                          <a:fillRect/>
                        </a:stretch>
                      </p166:blipFill>
                      <p166:spPr xmlns:p166="http://schemas.microsoft.com/office/powerpoint/2016/6/main">
                        <a:xfrm>
                          <a:off x="10379774" y="1579228"/>
                          <a:ext cx="4709160" cy="2648903"/>
                        </a:xfrm>
                        <a:prstGeom prst="rect">
                          <a:avLst/>
                        </a:prstGeom>
                        <a:ln w="3175">
                          <a:solidFill>
                            <a:prstClr val="ltGray"/>
                          </a:solidFill>
                        </a:ln>
                      </p166:spPr>
                    </psuz:zmPr>
                  </psuz:summaryZmObj>
                  <psuz:summaryZmObj sectionId="{D19BE69F-6C45-4289-9B15-9C0804D00130}">
                    <psuz:zmPr id="{34731357-EF49-4A8F-8237-30E6FDD86B09}" transitionDur="1000">
                      <p166:blipFill xmlns:p166="http://schemas.microsoft.com/office/powerpoint/2016/6/main">
                        <a:blip r:embed="rId5"/>
                        <a:stretch>
                          <a:fillRect/>
                        </a:stretch>
                      </p166:blipFill>
                      <p166:spPr xmlns:p166="http://schemas.microsoft.com/office/powerpoint/2016/6/main">
                        <a:xfrm>
                          <a:off x="608266" y="4404725"/>
                          <a:ext cx="4709160" cy="2648903"/>
                        </a:xfrm>
                        <a:prstGeom prst="rect">
                          <a:avLst/>
                        </a:prstGeom>
                        <a:ln w="3175">
                          <a:solidFill>
                            <a:prstClr val="ltGray"/>
                          </a:solidFill>
                        </a:ln>
                      </p166:spPr>
                    </psuz:zmPr>
                  </psuz:summaryZmObj>
                  <psuz:summaryZmObj sectionId="{7430A198-2A8A-4A72-974A-C31B7E89B068}">
                    <psuz:zmPr id="{F35A41EB-6221-42D4-B848-D34EACECF9A6}" transitionDur="1000">
                      <p166:blipFill xmlns:p166="http://schemas.microsoft.com/office/powerpoint/2016/6/main">
                        <a:blip r:embed="rId6"/>
                        <a:stretch>
                          <a:fillRect/>
                        </a:stretch>
                      </p166:blipFill>
                      <p166:spPr xmlns:p166="http://schemas.microsoft.com/office/powerpoint/2016/6/main">
                        <a:xfrm>
                          <a:off x="5494020" y="4404725"/>
                          <a:ext cx="4709160" cy="2648903"/>
                        </a:xfrm>
                        <a:prstGeom prst="rect">
                          <a:avLst/>
                        </a:prstGeom>
                        <a:ln w="3175">
                          <a:solidFill>
                            <a:prstClr val="ltGray"/>
                          </a:solidFill>
                        </a:ln>
                      </p166:spPr>
                    </psuz:zmPr>
                  </psuz:summaryZmObj>
                  <psuz:summaryZmObj sectionId="{20347A48-4E01-4BAA-82F1-FD63015765F5}">
                    <psuz:zmPr id="{1BB90839-5325-4F4E-AAD2-54FA0989B98E}" transitionDur="1000">
                      <p166:blipFill xmlns:p166="http://schemas.microsoft.com/office/powerpoint/2016/6/main">
                        <a:blip r:embed="rId7"/>
                        <a:stretch>
                          <a:fillRect/>
                        </a:stretch>
                      </p166:blipFill>
                      <p166:spPr xmlns:p166="http://schemas.microsoft.com/office/powerpoint/2016/6/main">
                        <a:xfrm>
                          <a:off x="10379774" y="4404725"/>
                          <a:ext cx="4709160" cy="264890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94A96CF4-5D7B-7FF2-9245-EB4ED7C34307}"/>
                  </a:ext>
                </a:extLst>
              </p:cNvPr>
              <p:cNvGrpSpPr>
                <a:grpSpLocks noGrp="1" noUngrp="1" noRot="1" noChangeAspect="1" noMove="1" noResize="1"/>
              </p:cNvGrpSpPr>
              <p:nvPr/>
            </p:nvGrpSpPr>
            <p:grpSpPr>
              <a:xfrm>
                <a:off x="1295400" y="1658378"/>
                <a:ext cx="15697200" cy="8632855"/>
                <a:chOff x="1295400" y="1658378"/>
                <a:chExt cx="15697200" cy="8632855"/>
              </a:xfrm>
            </p:grpSpPr>
            <p:pic>
              <p:nvPicPr>
                <p:cNvPr id="3" name="Picture 3">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903666" y="3237606"/>
                  <a:ext cx="4709160" cy="2648903"/>
                </a:xfrm>
                <a:prstGeom prst="rect">
                  <a:avLst/>
                </a:prstGeom>
                <a:ln w="3175">
                  <a:solidFill>
                    <a:prstClr val="ltGray"/>
                  </a:solidFill>
                </a:ln>
              </p:spPr>
            </p:pic>
            <p:pic>
              <p:nvPicPr>
                <p:cNvPr id="4" name="Picture 4">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789420" y="3237606"/>
                  <a:ext cx="4709160" cy="2648903"/>
                </a:xfrm>
                <a:prstGeom prst="rect">
                  <a:avLst/>
                </a:prstGeom>
                <a:ln w="3175">
                  <a:solidFill>
                    <a:prstClr val="ltGray"/>
                  </a:solidFill>
                </a:ln>
              </p:spPr>
            </p:pic>
            <p:pic>
              <p:nvPicPr>
                <p:cNvPr id="6" name="Picture 6">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1675174" y="3237606"/>
                  <a:ext cx="4709160" cy="2648903"/>
                </a:xfrm>
                <a:prstGeom prst="rect">
                  <a:avLst/>
                </a:prstGeom>
                <a:ln w="3175">
                  <a:solidFill>
                    <a:prstClr val="ltGray"/>
                  </a:solidFill>
                </a:ln>
              </p:spPr>
            </p:pic>
            <p:pic>
              <p:nvPicPr>
                <p:cNvPr id="7" name="Picture 7">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903666" y="6063103"/>
                  <a:ext cx="4709160" cy="2648903"/>
                </a:xfrm>
                <a:prstGeom prst="rect">
                  <a:avLst/>
                </a:prstGeom>
                <a:ln w="3175">
                  <a:solidFill>
                    <a:prstClr val="ltGray"/>
                  </a:solidFill>
                </a:ln>
              </p:spPr>
            </p:pic>
            <p:pic>
              <p:nvPicPr>
                <p:cNvPr id="8" name="Picture 8">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789420" y="6063103"/>
                  <a:ext cx="4709160" cy="2648903"/>
                </a:xfrm>
                <a:prstGeom prst="rect">
                  <a:avLst/>
                </a:prstGeom>
                <a:ln w="3175">
                  <a:solidFill>
                    <a:prstClr val="ltGray"/>
                  </a:solidFill>
                </a:ln>
              </p:spPr>
            </p:pic>
            <p:pic>
              <p:nvPicPr>
                <p:cNvPr id="9" name="Picture 9">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1675174" y="6063103"/>
                  <a:ext cx="4709160" cy="2648903"/>
                </a:xfrm>
                <a:prstGeom prst="rect">
                  <a:avLst/>
                </a:prstGeom>
                <a:ln w="3175">
                  <a:solidFill>
                    <a:prstClr val="ltGray"/>
                  </a:solidFill>
                </a:ln>
              </p:spPr>
            </p:pic>
          </p:grpSp>
        </mc:Fallback>
      </mc:AlternateContent>
    </p:spTree>
    <p:extLst>
      <p:ext uri="{BB962C8B-B14F-4D97-AF65-F5344CB8AC3E}">
        <p14:creationId xmlns:p14="http://schemas.microsoft.com/office/powerpoint/2010/main" val="235622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2942" y="4274323"/>
            <a:ext cx="2362117" cy="1738354"/>
          </a:xfrm>
          <a:custGeom>
            <a:avLst/>
            <a:gdLst/>
            <a:ahLst/>
            <a:cxnLst/>
            <a:rect l="l" t="t" r="r" b="b"/>
            <a:pathLst>
              <a:path w="2362117" h="1738354">
                <a:moveTo>
                  <a:pt x="0" y="0"/>
                </a:moveTo>
                <a:lnTo>
                  <a:pt x="2362116" y="0"/>
                </a:lnTo>
                <a:lnTo>
                  <a:pt x="2362116" y="1738354"/>
                </a:lnTo>
                <a:lnTo>
                  <a:pt x="0" y="1738354"/>
                </a:lnTo>
                <a:lnTo>
                  <a:pt x="0" y="0"/>
                </a:lnTo>
                <a:close/>
              </a:path>
            </a:pathLst>
          </a:custGeom>
          <a:blipFill>
            <a:blip r:embed="rId2">
              <a:extLst>
                <a:ext uri="{96DAC541-7B7A-43D3-8B79-37D633B846F1}">
                  <asvg:svgBlip xmlns:asvg="http://schemas.microsoft.com/office/drawing/2016/SVG/main" r:embed="rId3"/>
                </a:ext>
              </a:extLst>
            </a:blip>
            <a:stretch>
              <a:fillRect l="-280115" t="-415490" r="-34152" b="-76276"/>
            </a:stretch>
          </a:blipFill>
        </p:spPr>
        <p:txBody>
          <a:bodyPr/>
          <a:lstStyle/>
          <a:p>
            <a:endParaRPr lang="en-GB"/>
          </a:p>
        </p:txBody>
      </p:sp>
      <p:sp>
        <p:nvSpPr>
          <p:cNvPr id="3" name="TextBox 3"/>
          <p:cNvSpPr txBox="1"/>
          <p:nvPr/>
        </p:nvSpPr>
        <p:spPr>
          <a:xfrm>
            <a:off x="5029200" y="1298163"/>
            <a:ext cx="8229600" cy="2077492"/>
          </a:xfrm>
          <a:prstGeom prst="rect">
            <a:avLst/>
          </a:prstGeom>
        </p:spPr>
        <p:txBody>
          <a:bodyPr lIns="0" tIns="0" rIns="0" bIns="0" rtlCol="0" anchor="t">
            <a:spAutoFit/>
          </a:bodyPr>
          <a:lstStyle/>
          <a:p>
            <a:pPr algn="ctr">
              <a:lnSpc>
                <a:spcPts val="16203"/>
              </a:lnSpc>
            </a:pPr>
            <a:r>
              <a:rPr lang="en-US" sz="15000" b="1" spc="-571" dirty="0">
                <a:solidFill>
                  <a:srgbClr val="428CE2"/>
                </a:solidFill>
                <a:latin typeface="Barlow Condensed Semi-Bold"/>
                <a:ea typeface="Barlow Condensed Semi-Bold"/>
                <a:cs typeface="Barlow Condensed Semi-Bold"/>
                <a:sym typeface="Barlow Condensed Semi-Bold"/>
              </a:rPr>
              <a:t>KIDNEYS</a:t>
            </a:r>
          </a:p>
        </p:txBody>
      </p:sp>
      <p:sp>
        <p:nvSpPr>
          <p:cNvPr id="4" name="TextBox 4"/>
          <p:cNvSpPr txBox="1"/>
          <p:nvPr/>
        </p:nvSpPr>
        <p:spPr>
          <a:xfrm>
            <a:off x="3858539" y="6440327"/>
            <a:ext cx="10570921" cy="2132183"/>
          </a:xfrm>
          <a:prstGeom prst="rect">
            <a:avLst/>
          </a:prstGeom>
        </p:spPr>
        <p:txBody>
          <a:bodyPr lIns="0" tIns="0" rIns="0" bIns="0" rtlCol="0" anchor="t">
            <a:spAutoFit/>
          </a:bodyPr>
          <a:lstStyle/>
          <a:p>
            <a:pPr algn="l">
              <a:lnSpc>
                <a:spcPts val="4315"/>
              </a:lnSpc>
            </a:pPr>
            <a:r>
              <a:rPr lang="en-US" sz="3082">
                <a:solidFill>
                  <a:srgbClr val="000000"/>
                </a:solidFill>
                <a:latin typeface="Canva Sans"/>
                <a:ea typeface="Canva Sans"/>
                <a:cs typeface="Canva Sans"/>
                <a:sym typeface="Canva Sans"/>
              </a:rPr>
              <a:t>Affects Podocytes causing </a:t>
            </a:r>
            <a:r>
              <a:rPr lang="en-US" sz="3082" b="1" i="1">
                <a:solidFill>
                  <a:srgbClr val="C40200"/>
                </a:solidFill>
                <a:latin typeface="Canva Sans Bold Italics"/>
                <a:ea typeface="Canva Sans Bold Italics"/>
                <a:cs typeface="Canva Sans Bold Italics"/>
                <a:sym typeface="Canva Sans Bold Italics"/>
              </a:rPr>
              <a:t>Nephrotic Syndrome</a:t>
            </a:r>
            <a:r>
              <a:rPr lang="en-US" sz="3082">
                <a:solidFill>
                  <a:srgbClr val="000000"/>
                </a:solidFill>
                <a:latin typeface="Canva Sans"/>
                <a:ea typeface="Canva Sans"/>
                <a:cs typeface="Canva Sans"/>
                <a:sym typeface="Canva Sans"/>
              </a:rPr>
              <a:t>:</a:t>
            </a:r>
          </a:p>
          <a:p>
            <a:pPr marL="665570" lvl="1" indent="-332785" algn="l">
              <a:lnSpc>
                <a:spcPts val="4315"/>
              </a:lnSpc>
              <a:buAutoNum type="arabicPeriod"/>
            </a:pPr>
            <a:r>
              <a:rPr lang="en-US" sz="3082">
                <a:solidFill>
                  <a:srgbClr val="DD3333"/>
                </a:solidFill>
                <a:latin typeface="Canva Sans"/>
                <a:ea typeface="Canva Sans"/>
                <a:cs typeface="Canva Sans"/>
                <a:sym typeface="Canva Sans"/>
              </a:rPr>
              <a:t>Proteinuria</a:t>
            </a:r>
            <a:r>
              <a:rPr lang="en-US" sz="3082">
                <a:solidFill>
                  <a:srgbClr val="000000"/>
                </a:solidFill>
                <a:latin typeface="Canva Sans"/>
                <a:ea typeface="Canva Sans"/>
                <a:cs typeface="Canva Sans"/>
                <a:sym typeface="Canva Sans"/>
              </a:rPr>
              <a:t> causing </a:t>
            </a:r>
            <a:r>
              <a:rPr lang="en-US" sz="3082">
                <a:solidFill>
                  <a:srgbClr val="DD3333"/>
                </a:solidFill>
                <a:latin typeface="Canva Sans"/>
                <a:ea typeface="Canva Sans"/>
                <a:cs typeface="Canva Sans"/>
                <a:sym typeface="Canva Sans"/>
              </a:rPr>
              <a:t>Hypoalbuminaemia</a:t>
            </a:r>
          </a:p>
          <a:p>
            <a:pPr marL="665570" lvl="1" indent="-332785" algn="l">
              <a:lnSpc>
                <a:spcPts val="4315"/>
              </a:lnSpc>
              <a:buAutoNum type="arabicPeriod"/>
            </a:pPr>
            <a:r>
              <a:rPr lang="en-US" sz="3082">
                <a:solidFill>
                  <a:srgbClr val="DD3333"/>
                </a:solidFill>
                <a:latin typeface="Canva Sans"/>
                <a:ea typeface="Canva Sans"/>
                <a:cs typeface="Canva Sans"/>
                <a:sym typeface="Canva Sans"/>
              </a:rPr>
              <a:t>Oedema</a:t>
            </a:r>
            <a:r>
              <a:rPr lang="en-US" sz="3082">
                <a:solidFill>
                  <a:srgbClr val="000000"/>
                </a:solidFill>
                <a:latin typeface="Canva Sans"/>
                <a:ea typeface="Canva Sans"/>
                <a:cs typeface="Canva Sans"/>
                <a:sym typeface="Canva Sans"/>
              </a:rPr>
              <a:t> (due to increased oncotic pressure)</a:t>
            </a:r>
          </a:p>
          <a:p>
            <a:pPr marL="665570" lvl="1" indent="-332785" algn="l">
              <a:lnSpc>
                <a:spcPts val="4315"/>
              </a:lnSpc>
              <a:buAutoNum type="arabicPeriod"/>
            </a:pPr>
            <a:r>
              <a:rPr lang="en-US" sz="3082">
                <a:solidFill>
                  <a:srgbClr val="DD3333"/>
                </a:solidFill>
                <a:latin typeface="Canva Sans"/>
                <a:ea typeface="Canva Sans"/>
                <a:cs typeface="Canva Sans"/>
                <a:sym typeface="Canva Sans"/>
              </a:rPr>
              <a:t>Hyperlipidaemia</a:t>
            </a:r>
            <a:r>
              <a:rPr lang="en-US" sz="3082">
                <a:solidFill>
                  <a:srgbClr val="000000"/>
                </a:solidFill>
                <a:latin typeface="Canva Sans"/>
                <a:ea typeface="Canva Sans"/>
                <a:cs typeface="Canva Sans"/>
                <a:sym typeface="Canva Sans"/>
              </a:rPr>
              <a:t> due to opposite hypoalbuminaemia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14056" y="4192926"/>
            <a:ext cx="1259888" cy="1901149"/>
          </a:xfrm>
          <a:custGeom>
            <a:avLst/>
            <a:gdLst/>
            <a:ahLst/>
            <a:cxnLst/>
            <a:rect l="l" t="t" r="r" b="b"/>
            <a:pathLst>
              <a:path w="1259888" h="1901149">
                <a:moveTo>
                  <a:pt x="0" y="0"/>
                </a:moveTo>
                <a:lnTo>
                  <a:pt x="1259888" y="0"/>
                </a:lnTo>
                <a:lnTo>
                  <a:pt x="1259888" y="1901148"/>
                </a:lnTo>
                <a:lnTo>
                  <a:pt x="0" y="1901148"/>
                </a:lnTo>
                <a:lnTo>
                  <a:pt x="0" y="0"/>
                </a:lnTo>
                <a:close/>
              </a:path>
            </a:pathLst>
          </a:custGeom>
          <a:blipFill>
            <a:blip r:embed="rId4">
              <a:extLst>
                <a:ext uri="{96DAC541-7B7A-43D3-8B79-37D633B846F1}">
                  <asvg:svgBlip xmlns:asvg="http://schemas.microsoft.com/office/drawing/2016/SVG/main" r:embed="rId5"/>
                </a:ext>
              </a:extLst>
            </a:blip>
            <a:stretch>
              <a:fillRect l="-470204" t="-76087" r="-2825" b="-223120"/>
            </a:stretch>
          </a:blipFill>
        </p:spPr>
        <p:txBody>
          <a:bodyPr/>
          <a:lstStyle/>
          <a:p>
            <a:endParaRPr lang="en-GB"/>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2447" r="2447"/>
          <a:stretch>
            <a:fillRect/>
          </a:stretch>
        </p:blipFill>
        <p:spPr>
          <a:xfrm>
            <a:off x="13887450" y="5859248"/>
            <a:ext cx="4039245" cy="2396914"/>
          </a:xfrm>
          <a:prstGeom prst="rect">
            <a:avLst/>
          </a:prstGeom>
        </p:spPr>
      </p:pic>
      <p:sp>
        <p:nvSpPr>
          <p:cNvPr id="4" name="Freeform 4"/>
          <p:cNvSpPr/>
          <p:nvPr/>
        </p:nvSpPr>
        <p:spPr>
          <a:xfrm>
            <a:off x="1898175" y="6158246"/>
            <a:ext cx="4261181" cy="2113028"/>
          </a:xfrm>
          <a:custGeom>
            <a:avLst/>
            <a:gdLst/>
            <a:ahLst/>
            <a:cxnLst/>
            <a:rect l="l" t="t" r="r" b="b"/>
            <a:pathLst>
              <a:path w="4261181" h="2113028">
                <a:moveTo>
                  <a:pt x="0" y="0"/>
                </a:moveTo>
                <a:lnTo>
                  <a:pt x="4261181" y="0"/>
                </a:lnTo>
                <a:lnTo>
                  <a:pt x="4261181" y="2113028"/>
                </a:lnTo>
                <a:lnTo>
                  <a:pt x="0" y="2113028"/>
                </a:lnTo>
                <a:lnTo>
                  <a:pt x="0" y="0"/>
                </a:lnTo>
                <a:close/>
              </a:path>
            </a:pathLst>
          </a:custGeom>
          <a:blipFill>
            <a:blip r:embed="rId7"/>
            <a:stretch>
              <a:fillRect t="-13435"/>
            </a:stretch>
          </a:blipFill>
        </p:spPr>
        <p:txBody>
          <a:bodyPr/>
          <a:lstStyle/>
          <a:p>
            <a:endParaRPr lang="en-GB"/>
          </a:p>
        </p:txBody>
      </p:sp>
      <p:sp>
        <p:nvSpPr>
          <p:cNvPr id="5" name="Freeform 5"/>
          <p:cNvSpPr/>
          <p:nvPr/>
        </p:nvSpPr>
        <p:spPr>
          <a:xfrm rot="9228807">
            <a:off x="8313738" y="5916124"/>
            <a:ext cx="544372" cy="128608"/>
          </a:xfrm>
          <a:custGeom>
            <a:avLst/>
            <a:gdLst/>
            <a:ahLst/>
            <a:cxnLst/>
            <a:rect l="l" t="t" r="r" b="b"/>
            <a:pathLst>
              <a:path w="544372" h="128608">
                <a:moveTo>
                  <a:pt x="0" y="0"/>
                </a:moveTo>
                <a:lnTo>
                  <a:pt x="544372" y="0"/>
                </a:lnTo>
                <a:lnTo>
                  <a:pt x="544372" y="128607"/>
                </a:lnTo>
                <a:lnTo>
                  <a:pt x="0" y="1286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TextBox 6"/>
          <p:cNvSpPr txBox="1"/>
          <p:nvPr/>
        </p:nvSpPr>
        <p:spPr>
          <a:xfrm>
            <a:off x="5029200" y="1298163"/>
            <a:ext cx="8229600" cy="2077492"/>
          </a:xfrm>
          <a:prstGeom prst="rect">
            <a:avLst/>
          </a:prstGeom>
        </p:spPr>
        <p:txBody>
          <a:bodyPr lIns="0" tIns="0" rIns="0" bIns="0" rtlCol="0" anchor="t">
            <a:spAutoFit/>
          </a:bodyPr>
          <a:lstStyle/>
          <a:p>
            <a:pPr algn="ctr">
              <a:lnSpc>
                <a:spcPts val="16203"/>
              </a:lnSpc>
            </a:pPr>
            <a:r>
              <a:rPr lang="en-US" sz="15000" b="1" spc="-571" dirty="0">
                <a:solidFill>
                  <a:srgbClr val="428CE2"/>
                </a:solidFill>
                <a:latin typeface="Barlow Condensed Semi-Bold"/>
                <a:ea typeface="Barlow Condensed Semi-Bold"/>
                <a:cs typeface="Barlow Condensed Semi-Bold"/>
                <a:sym typeface="Barlow Condensed Semi-Bold"/>
              </a:rPr>
              <a:t>HEART</a:t>
            </a:r>
          </a:p>
        </p:txBody>
      </p:sp>
      <p:sp>
        <p:nvSpPr>
          <p:cNvPr id="7" name="TextBox 7"/>
          <p:cNvSpPr txBox="1"/>
          <p:nvPr/>
        </p:nvSpPr>
        <p:spPr>
          <a:xfrm>
            <a:off x="6774075" y="5951852"/>
            <a:ext cx="1470124" cy="611505"/>
          </a:xfrm>
          <a:prstGeom prst="rect">
            <a:avLst/>
          </a:prstGeom>
        </p:spPr>
        <p:txBody>
          <a:bodyPr lIns="0" tIns="0" rIns="0" bIns="0" rtlCol="0" anchor="t">
            <a:spAutoFit/>
          </a:bodyPr>
          <a:lstStyle/>
          <a:p>
            <a:pPr algn="ctr">
              <a:lnSpc>
                <a:spcPts val="2520"/>
              </a:lnSpc>
            </a:pPr>
            <a:r>
              <a:rPr lang="en-US" sz="1800">
                <a:solidFill>
                  <a:srgbClr val="000000"/>
                </a:solidFill>
                <a:latin typeface="Canva Sans"/>
                <a:ea typeface="Canva Sans"/>
                <a:cs typeface="Canva Sans"/>
                <a:sym typeface="Canva Sans"/>
              </a:rPr>
              <a:t>Stiff Heart walls</a:t>
            </a:r>
          </a:p>
        </p:txBody>
      </p:sp>
      <p:sp>
        <p:nvSpPr>
          <p:cNvPr id="8" name="Freeform 8"/>
          <p:cNvSpPr/>
          <p:nvPr/>
        </p:nvSpPr>
        <p:spPr>
          <a:xfrm rot="9228807">
            <a:off x="5880510" y="6636341"/>
            <a:ext cx="981343" cy="231842"/>
          </a:xfrm>
          <a:custGeom>
            <a:avLst/>
            <a:gdLst/>
            <a:ahLst/>
            <a:cxnLst/>
            <a:rect l="l" t="t" r="r" b="b"/>
            <a:pathLst>
              <a:path w="981343" h="231842">
                <a:moveTo>
                  <a:pt x="0" y="0"/>
                </a:moveTo>
                <a:lnTo>
                  <a:pt x="981343" y="0"/>
                </a:lnTo>
                <a:lnTo>
                  <a:pt x="981343" y="231843"/>
                </a:lnTo>
                <a:lnTo>
                  <a:pt x="0" y="231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5400000">
            <a:off x="3538094" y="5132192"/>
            <a:ext cx="981343" cy="231842"/>
          </a:xfrm>
          <a:custGeom>
            <a:avLst/>
            <a:gdLst/>
            <a:ahLst/>
            <a:cxnLst/>
            <a:rect l="l" t="t" r="r" b="b"/>
            <a:pathLst>
              <a:path w="981343" h="231842">
                <a:moveTo>
                  <a:pt x="0" y="0"/>
                </a:moveTo>
                <a:lnTo>
                  <a:pt x="981343" y="0"/>
                </a:lnTo>
                <a:lnTo>
                  <a:pt x="981343" y="231842"/>
                </a:lnTo>
                <a:lnTo>
                  <a:pt x="0" y="2318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3293703" y="4164351"/>
            <a:ext cx="1470124" cy="297180"/>
          </a:xfrm>
          <a:prstGeom prst="rect">
            <a:avLst/>
          </a:prstGeom>
        </p:spPr>
        <p:txBody>
          <a:bodyPr lIns="0" tIns="0" rIns="0" bIns="0" rtlCol="0" anchor="t">
            <a:spAutoFit/>
          </a:bodyPr>
          <a:lstStyle/>
          <a:p>
            <a:pPr algn="ctr">
              <a:lnSpc>
                <a:spcPts val="2520"/>
              </a:lnSpc>
            </a:pPr>
            <a:r>
              <a:rPr lang="en-US" sz="1800">
                <a:solidFill>
                  <a:srgbClr val="000000"/>
                </a:solidFill>
                <a:latin typeface="Canva Sans"/>
                <a:ea typeface="Canva Sans"/>
                <a:cs typeface="Canva Sans"/>
                <a:sym typeface="Canva Sans"/>
              </a:rPr>
              <a:t>CHF</a:t>
            </a:r>
          </a:p>
        </p:txBody>
      </p:sp>
      <p:sp>
        <p:nvSpPr>
          <p:cNvPr id="11" name="Freeform 11"/>
          <p:cNvSpPr/>
          <p:nvPr/>
        </p:nvSpPr>
        <p:spPr>
          <a:xfrm rot="1931180">
            <a:off x="9365313" y="5937714"/>
            <a:ext cx="544372" cy="128608"/>
          </a:xfrm>
          <a:custGeom>
            <a:avLst/>
            <a:gdLst/>
            <a:ahLst/>
            <a:cxnLst/>
            <a:rect l="l" t="t" r="r" b="b"/>
            <a:pathLst>
              <a:path w="544372" h="128608">
                <a:moveTo>
                  <a:pt x="0" y="0"/>
                </a:moveTo>
                <a:lnTo>
                  <a:pt x="544372" y="0"/>
                </a:lnTo>
                <a:lnTo>
                  <a:pt x="544372" y="128607"/>
                </a:lnTo>
                <a:lnTo>
                  <a:pt x="0" y="1286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TextBox 12"/>
          <p:cNvSpPr txBox="1"/>
          <p:nvPr/>
        </p:nvSpPr>
        <p:spPr>
          <a:xfrm>
            <a:off x="10168808" y="5951852"/>
            <a:ext cx="1470124" cy="1240155"/>
          </a:xfrm>
          <a:prstGeom prst="rect">
            <a:avLst/>
          </a:prstGeom>
        </p:spPr>
        <p:txBody>
          <a:bodyPr lIns="0" tIns="0" rIns="0" bIns="0" rtlCol="0" anchor="t">
            <a:spAutoFit/>
          </a:bodyPr>
          <a:lstStyle/>
          <a:p>
            <a:pPr algn="ctr">
              <a:lnSpc>
                <a:spcPts val="2520"/>
              </a:lnSpc>
            </a:pPr>
            <a:r>
              <a:rPr lang="en-US" sz="1800">
                <a:solidFill>
                  <a:srgbClr val="000000"/>
                </a:solidFill>
                <a:latin typeface="Canva Sans"/>
                <a:ea typeface="Canva Sans"/>
                <a:cs typeface="Canva Sans"/>
                <a:sym typeface="Canva Sans"/>
              </a:rPr>
              <a:t>Interfere with Electrical Conduction</a:t>
            </a:r>
          </a:p>
        </p:txBody>
      </p:sp>
      <p:sp>
        <p:nvSpPr>
          <p:cNvPr id="13" name="Freeform 13"/>
          <p:cNvSpPr/>
          <p:nvPr/>
        </p:nvSpPr>
        <p:spPr>
          <a:xfrm rot="1733785">
            <a:off x="11629878" y="6618301"/>
            <a:ext cx="981343" cy="231842"/>
          </a:xfrm>
          <a:custGeom>
            <a:avLst/>
            <a:gdLst/>
            <a:ahLst/>
            <a:cxnLst/>
            <a:rect l="l" t="t" r="r" b="b"/>
            <a:pathLst>
              <a:path w="981343" h="231842">
                <a:moveTo>
                  <a:pt x="0" y="0"/>
                </a:moveTo>
                <a:lnTo>
                  <a:pt x="981343" y="0"/>
                </a:lnTo>
                <a:lnTo>
                  <a:pt x="981343" y="231842"/>
                </a:lnTo>
                <a:lnTo>
                  <a:pt x="0" y="2318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4" name="TextBox 14"/>
          <p:cNvSpPr txBox="1"/>
          <p:nvPr/>
        </p:nvSpPr>
        <p:spPr>
          <a:xfrm>
            <a:off x="12302892" y="7029130"/>
            <a:ext cx="1470124" cy="297180"/>
          </a:xfrm>
          <a:prstGeom prst="rect">
            <a:avLst/>
          </a:prstGeom>
        </p:spPr>
        <p:txBody>
          <a:bodyPr lIns="0" tIns="0" rIns="0" bIns="0" rtlCol="0" anchor="t">
            <a:spAutoFit/>
          </a:bodyPr>
          <a:lstStyle/>
          <a:p>
            <a:pPr algn="ctr">
              <a:lnSpc>
                <a:spcPts val="2520"/>
              </a:lnSpc>
            </a:pPr>
            <a:r>
              <a:rPr lang="en-US" sz="1800" b="1">
                <a:solidFill>
                  <a:srgbClr val="DD3333"/>
                </a:solidFill>
                <a:latin typeface="Canva Sans Bold"/>
                <a:ea typeface="Canva Sans Bold"/>
                <a:cs typeface="Canva Sans Bold"/>
                <a:sym typeface="Canva Sans Bold"/>
              </a:rPr>
              <a:t>Arrhythmia</a:t>
            </a:r>
          </a:p>
        </p:txBody>
      </p:sp>
      <p:sp>
        <p:nvSpPr>
          <p:cNvPr id="15" name="TextBox 15"/>
          <p:cNvSpPr txBox="1"/>
          <p:nvPr/>
        </p:nvSpPr>
        <p:spPr>
          <a:xfrm>
            <a:off x="2447599" y="5785638"/>
            <a:ext cx="3394174" cy="297180"/>
          </a:xfrm>
          <a:prstGeom prst="rect">
            <a:avLst/>
          </a:prstGeom>
        </p:spPr>
        <p:txBody>
          <a:bodyPr lIns="0" tIns="0" rIns="0" bIns="0" rtlCol="0" anchor="t">
            <a:spAutoFit/>
          </a:bodyPr>
          <a:lstStyle/>
          <a:p>
            <a:pPr algn="ctr">
              <a:lnSpc>
                <a:spcPts val="2520"/>
              </a:lnSpc>
            </a:pPr>
            <a:r>
              <a:rPr lang="en-US" sz="1800" b="1">
                <a:solidFill>
                  <a:srgbClr val="DD3333"/>
                </a:solidFill>
                <a:latin typeface="Canva Sans Bold"/>
                <a:ea typeface="Canva Sans Bold"/>
                <a:cs typeface="Canva Sans Bold"/>
                <a:sym typeface="Canva Sans Bold"/>
              </a:rPr>
              <a:t>Restrictive Cardiomyopathy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23596" y="3086100"/>
            <a:ext cx="4385930" cy="4114800"/>
          </a:xfrm>
          <a:custGeom>
            <a:avLst/>
            <a:gdLst/>
            <a:ahLst/>
            <a:cxnLst/>
            <a:rect l="l" t="t" r="r" b="b"/>
            <a:pathLst>
              <a:path w="4385930" h="4114800">
                <a:moveTo>
                  <a:pt x="0" y="0"/>
                </a:moveTo>
                <a:lnTo>
                  <a:pt x="4385931" y="0"/>
                </a:lnTo>
                <a:lnTo>
                  <a:pt x="438593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3946635" y="3719767"/>
            <a:ext cx="2020189" cy="202018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305" r="-52472"/>
              </a:stretch>
            </a:blipFill>
          </p:spPr>
          <p:txBody>
            <a:bodyPr/>
            <a:lstStyle/>
            <a:p>
              <a:endParaRPr lang="en-GB"/>
            </a:p>
          </p:txBody>
        </p:sp>
      </p:grpSp>
      <p:sp>
        <p:nvSpPr>
          <p:cNvPr id="5" name="Freeform 5"/>
          <p:cNvSpPr/>
          <p:nvPr/>
        </p:nvSpPr>
        <p:spPr>
          <a:xfrm rot="-10723434">
            <a:off x="10281761" y="4483994"/>
            <a:ext cx="1625566" cy="491734"/>
          </a:xfrm>
          <a:custGeom>
            <a:avLst/>
            <a:gdLst/>
            <a:ahLst/>
            <a:cxnLst/>
            <a:rect l="l" t="t" r="r" b="b"/>
            <a:pathLst>
              <a:path w="1625566" h="491734">
                <a:moveTo>
                  <a:pt x="0" y="0"/>
                </a:moveTo>
                <a:lnTo>
                  <a:pt x="1625566" y="0"/>
                </a:lnTo>
                <a:lnTo>
                  <a:pt x="1625566" y="491734"/>
                </a:lnTo>
                <a:lnTo>
                  <a:pt x="0" y="4917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6266925" y="4317511"/>
            <a:ext cx="850207" cy="824701"/>
          </a:xfrm>
          <a:custGeom>
            <a:avLst/>
            <a:gdLst/>
            <a:ahLst/>
            <a:cxnLst/>
            <a:rect l="l" t="t" r="r" b="b"/>
            <a:pathLst>
              <a:path w="850207" h="824701">
                <a:moveTo>
                  <a:pt x="0" y="0"/>
                </a:moveTo>
                <a:lnTo>
                  <a:pt x="850207" y="0"/>
                </a:lnTo>
                <a:lnTo>
                  <a:pt x="850207" y="824701"/>
                </a:lnTo>
                <a:lnTo>
                  <a:pt x="0" y="824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223615" y="4575591"/>
            <a:ext cx="795181" cy="752440"/>
          </a:xfrm>
          <a:custGeom>
            <a:avLst/>
            <a:gdLst/>
            <a:ahLst/>
            <a:cxnLst/>
            <a:rect l="l" t="t" r="r" b="b"/>
            <a:pathLst>
              <a:path w="795181" h="752440">
                <a:moveTo>
                  <a:pt x="0" y="0"/>
                </a:moveTo>
                <a:lnTo>
                  <a:pt x="795181" y="0"/>
                </a:lnTo>
                <a:lnTo>
                  <a:pt x="795181" y="752440"/>
                </a:lnTo>
                <a:lnTo>
                  <a:pt x="0" y="7524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8096884" y="7424822"/>
            <a:ext cx="2390774" cy="2390774"/>
          </a:xfrm>
          <a:custGeom>
            <a:avLst/>
            <a:gdLst/>
            <a:ahLst/>
            <a:cxnLst/>
            <a:rect l="l" t="t" r="r" b="b"/>
            <a:pathLst>
              <a:path w="2390774" h="2390774">
                <a:moveTo>
                  <a:pt x="0" y="0"/>
                </a:moveTo>
                <a:lnTo>
                  <a:pt x="2390774" y="0"/>
                </a:lnTo>
                <a:lnTo>
                  <a:pt x="2390774" y="2390774"/>
                </a:lnTo>
                <a:lnTo>
                  <a:pt x="0" y="2390774"/>
                </a:lnTo>
                <a:lnTo>
                  <a:pt x="0" y="0"/>
                </a:lnTo>
                <a:close/>
              </a:path>
            </a:pathLst>
          </a:custGeom>
          <a:blipFill>
            <a:blip r:embed="rId11"/>
            <a:stretch>
              <a:fillRect/>
            </a:stretch>
          </a:blipFill>
        </p:spPr>
        <p:txBody>
          <a:bodyPr/>
          <a:lstStyle/>
          <a:p>
            <a:endParaRPr lang="en-GB"/>
          </a:p>
        </p:txBody>
      </p:sp>
      <p:sp>
        <p:nvSpPr>
          <p:cNvPr id="9" name="TextBox 9"/>
          <p:cNvSpPr txBox="1"/>
          <p:nvPr/>
        </p:nvSpPr>
        <p:spPr>
          <a:xfrm>
            <a:off x="3939695" y="604174"/>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10" name="TextBox 10"/>
          <p:cNvSpPr txBox="1"/>
          <p:nvPr/>
        </p:nvSpPr>
        <p:spPr>
          <a:xfrm>
            <a:off x="932461" y="1016923"/>
            <a:ext cx="2782270" cy="563872"/>
          </a:xfrm>
          <a:prstGeom prst="rect">
            <a:avLst/>
          </a:prstGeom>
        </p:spPr>
        <p:txBody>
          <a:bodyPr lIns="0" tIns="0" rIns="0" bIns="0" rtlCol="0" anchor="t">
            <a:spAutoFit/>
          </a:bodyPr>
          <a:lstStyle/>
          <a:p>
            <a:pPr algn="l">
              <a:lnSpc>
                <a:spcPts val="4793"/>
              </a:lnSpc>
            </a:pPr>
            <a:r>
              <a:rPr lang="en-US" sz="3500" dirty="0">
                <a:solidFill>
                  <a:srgbClr val="FF4636"/>
                </a:solidFill>
                <a:latin typeface="Gagalin"/>
                <a:ea typeface="Gagalin"/>
                <a:cs typeface="Gagalin"/>
                <a:sym typeface="Gagalin"/>
              </a:rPr>
              <a:t>LOCALISED</a:t>
            </a:r>
          </a:p>
        </p:txBody>
      </p:sp>
      <p:sp>
        <p:nvSpPr>
          <p:cNvPr id="11" name="TextBox 11"/>
          <p:cNvSpPr txBox="1"/>
          <p:nvPr/>
        </p:nvSpPr>
        <p:spPr>
          <a:xfrm>
            <a:off x="6709527" y="4131509"/>
            <a:ext cx="3415100" cy="1269194"/>
          </a:xfrm>
          <a:prstGeom prst="rect">
            <a:avLst/>
          </a:prstGeom>
        </p:spPr>
        <p:txBody>
          <a:bodyPr lIns="0" tIns="0" rIns="0" bIns="0" rtlCol="0" anchor="t">
            <a:spAutoFit/>
          </a:bodyPr>
          <a:lstStyle/>
          <a:p>
            <a:pPr algn="ctr">
              <a:lnSpc>
                <a:spcPts val="5214"/>
              </a:lnSpc>
            </a:pPr>
            <a:r>
              <a:rPr lang="en-US" sz="3500" b="1" spc="-184" dirty="0">
                <a:solidFill>
                  <a:srgbClr val="428CE2"/>
                </a:solidFill>
                <a:latin typeface="Barlow Condensed Semi-Bold"/>
                <a:ea typeface="Barlow Condensed Semi-Bold"/>
                <a:cs typeface="Barlow Condensed Semi-Bold"/>
                <a:sym typeface="Barlow Condensed Semi-Bold"/>
              </a:rPr>
              <a:t>ALZHEIMER’S DEMENTIA</a:t>
            </a:r>
          </a:p>
        </p:txBody>
      </p:sp>
      <p:sp>
        <p:nvSpPr>
          <p:cNvPr id="12" name="TextBox 12"/>
          <p:cNvSpPr txBox="1"/>
          <p:nvPr/>
        </p:nvSpPr>
        <p:spPr>
          <a:xfrm>
            <a:off x="12064462" y="4093591"/>
            <a:ext cx="1470124" cy="1234441"/>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Canva Sans"/>
                <a:ea typeface="Canva Sans"/>
                <a:cs typeface="Canva Sans"/>
                <a:sym typeface="Canva Sans"/>
              </a:rPr>
              <a:t>A-β- Peptides&gt; Plaques</a:t>
            </a:r>
          </a:p>
        </p:txBody>
      </p:sp>
      <p:sp>
        <p:nvSpPr>
          <p:cNvPr id="13" name="TextBox 13"/>
          <p:cNvSpPr txBox="1"/>
          <p:nvPr/>
        </p:nvSpPr>
        <p:spPr>
          <a:xfrm>
            <a:off x="10933205" y="8021857"/>
            <a:ext cx="3415100" cy="1269194"/>
          </a:xfrm>
          <a:prstGeom prst="rect">
            <a:avLst/>
          </a:prstGeom>
        </p:spPr>
        <p:txBody>
          <a:bodyPr wrap="square" lIns="0" tIns="0" rIns="0" bIns="0" rtlCol="0" anchor="t">
            <a:spAutoFit/>
          </a:bodyPr>
          <a:lstStyle/>
          <a:p>
            <a:pPr algn="ctr">
              <a:lnSpc>
                <a:spcPts val="5214"/>
              </a:lnSpc>
            </a:pPr>
            <a:r>
              <a:rPr lang="en-US" sz="5000" b="1" spc="-184" dirty="0">
                <a:solidFill>
                  <a:srgbClr val="428CE2"/>
                </a:solidFill>
                <a:latin typeface="Barlow Condensed Semi-Bold"/>
                <a:ea typeface="Barlow Condensed Semi-Bold"/>
                <a:cs typeface="Barlow Condensed Semi-Bold"/>
                <a:sym typeface="Barlow Condensed Semi-Bold"/>
              </a:rPr>
              <a:t>AMYLOID</a:t>
            </a:r>
          </a:p>
          <a:p>
            <a:pPr algn="ctr">
              <a:lnSpc>
                <a:spcPts val="5214"/>
              </a:lnSpc>
            </a:pPr>
            <a:r>
              <a:rPr lang="en-US" sz="3500" b="1" spc="-184" dirty="0">
                <a:solidFill>
                  <a:srgbClr val="428CE2"/>
                </a:solidFill>
                <a:latin typeface="Barlow Condensed Semi-Bold"/>
                <a:ea typeface="Barlow Condensed Semi-Bold"/>
                <a:cs typeface="Barlow Condensed Semi-Bold"/>
                <a:sym typeface="Barlow Condensed Semi-Bold"/>
              </a:rPr>
              <a:t>ANGIOPATHY</a:t>
            </a:r>
          </a:p>
        </p:txBody>
      </p:sp>
      <p:sp>
        <p:nvSpPr>
          <p:cNvPr id="14" name="TextBox 14"/>
          <p:cNvSpPr txBox="1"/>
          <p:nvPr/>
        </p:nvSpPr>
        <p:spPr>
          <a:xfrm>
            <a:off x="15864567" y="8193489"/>
            <a:ext cx="2073435" cy="815341"/>
          </a:xfrm>
          <a:prstGeom prst="rect">
            <a:avLst/>
          </a:prstGeom>
        </p:spPr>
        <p:txBody>
          <a:bodyPr lIns="0" tIns="0" rIns="0" bIns="0" rtlCol="0" anchor="t">
            <a:spAutoFit/>
          </a:bodyPr>
          <a:lstStyle/>
          <a:p>
            <a:pPr algn="ctr">
              <a:lnSpc>
                <a:spcPts val="3359"/>
              </a:lnSpc>
              <a:spcBef>
                <a:spcPct val="0"/>
              </a:spcBef>
            </a:pPr>
            <a:r>
              <a:rPr lang="en-US" sz="2399">
                <a:solidFill>
                  <a:srgbClr val="000000"/>
                </a:solidFill>
                <a:latin typeface="Canva Sans"/>
                <a:ea typeface="Canva Sans"/>
                <a:cs typeface="Canva Sans"/>
                <a:sym typeface="Canva Sans"/>
              </a:rPr>
              <a:t>Risk of haemorrhage</a:t>
            </a:r>
          </a:p>
        </p:txBody>
      </p:sp>
      <p:sp>
        <p:nvSpPr>
          <p:cNvPr id="15" name="Freeform 15"/>
          <p:cNvSpPr/>
          <p:nvPr/>
        </p:nvSpPr>
        <p:spPr>
          <a:xfrm>
            <a:off x="14678224" y="8556444"/>
            <a:ext cx="856424" cy="259068"/>
          </a:xfrm>
          <a:custGeom>
            <a:avLst/>
            <a:gdLst/>
            <a:ahLst/>
            <a:cxnLst/>
            <a:rect l="l" t="t" r="r" b="b"/>
            <a:pathLst>
              <a:path w="856424" h="259068">
                <a:moveTo>
                  <a:pt x="0" y="0"/>
                </a:moveTo>
                <a:lnTo>
                  <a:pt x="856424" y="0"/>
                </a:lnTo>
                <a:lnTo>
                  <a:pt x="856424" y="259068"/>
                </a:lnTo>
                <a:lnTo>
                  <a:pt x="0" y="259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13695" y="4514625"/>
            <a:ext cx="1260609" cy="1257751"/>
          </a:xfrm>
          <a:custGeom>
            <a:avLst/>
            <a:gdLst/>
            <a:ahLst/>
            <a:cxnLst/>
            <a:rect l="l" t="t" r="r" b="b"/>
            <a:pathLst>
              <a:path w="1260609" h="1257751">
                <a:moveTo>
                  <a:pt x="0" y="0"/>
                </a:moveTo>
                <a:lnTo>
                  <a:pt x="1260610" y="0"/>
                </a:lnTo>
                <a:lnTo>
                  <a:pt x="1260610" y="1257750"/>
                </a:lnTo>
                <a:lnTo>
                  <a:pt x="0" y="1257750"/>
                </a:lnTo>
                <a:lnTo>
                  <a:pt x="0" y="0"/>
                </a:lnTo>
                <a:close/>
              </a:path>
            </a:pathLst>
          </a:custGeom>
          <a:blipFill>
            <a:blip r:embed="rId2">
              <a:extLst>
                <a:ext uri="{96DAC541-7B7A-43D3-8B79-37D633B846F1}">
                  <asvg:svgBlip xmlns:asvg="http://schemas.microsoft.com/office/drawing/2016/SVG/main" r:embed="rId3"/>
                </a:ext>
              </a:extLst>
            </a:blip>
            <a:stretch>
              <a:fillRect l="-95568" t="-420937" r="-377134" b="-82483"/>
            </a:stretch>
          </a:blipFill>
        </p:spPr>
        <p:txBody>
          <a:bodyPr/>
          <a:lstStyle/>
          <a:p>
            <a:endParaRPr lang="en-GB"/>
          </a:p>
        </p:txBody>
      </p:sp>
      <p:sp>
        <p:nvSpPr>
          <p:cNvPr id="3" name="Freeform 3"/>
          <p:cNvSpPr/>
          <p:nvPr/>
        </p:nvSpPr>
        <p:spPr>
          <a:xfrm rot="5400000">
            <a:off x="8639871" y="6209266"/>
            <a:ext cx="1144067" cy="270286"/>
          </a:xfrm>
          <a:custGeom>
            <a:avLst/>
            <a:gdLst/>
            <a:ahLst/>
            <a:cxnLst/>
            <a:rect l="l" t="t" r="r" b="b"/>
            <a:pathLst>
              <a:path w="1144067" h="270286">
                <a:moveTo>
                  <a:pt x="0" y="0"/>
                </a:moveTo>
                <a:lnTo>
                  <a:pt x="1144067" y="0"/>
                </a:lnTo>
                <a:lnTo>
                  <a:pt x="1144067" y="270286"/>
                </a:lnTo>
                <a:lnTo>
                  <a:pt x="0" y="270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244702" y="7135077"/>
            <a:ext cx="1798596" cy="1701921"/>
          </a:xfrm>
          <a:custGeom>
            <a:avLst/>
            <a:gdLst/>
            <a:ahLst/>
            <a:cxnLst/>
            <a:rect l="l" t="t" r="r" b="b"/>
            <a:pathLst>
              <a:path w="1798596" h="1701921">
                <a:moveTo>
                  <a:pt x="0" y="0"/>
                </a:moveTo>
                <a:lnTo>
                  <a:pt x="1798596" y="0"/>
                </a:lnTo>
                <a:lnTo>
                  <a:pt x="1798596" y="1701921"/>
                </a:lnTo>
                <a:lnTo>
                  <a:pt x="0" y="1701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10800000">
            <a:off x="5350676" y="7850895"/>
            <a:ext cx="1144067" cy="270286"/>
          </a:xfrm>
          <a:custGeom>
            <a:avLst/>
            <a:gdLst/>
            <a:ahLst/>
            <a:cxnLst/>
            <a:rect l="l" t="t" r="r" b="b"/>
            <a:pathLst>
              <a:path w="1144067" h="270286">
                <a:moveTo>
                  <a:pt x="0" y="0"/>
                </a:moveTo>
                <a:lnTo>
                  <a:pt x="1144067" y="0"/>
                </a:lnTo>
                <a:lnTo>
                  <a:pt x="1144067" y="270286"/>
                </a:lnTo>
                <a:lnTo>
                  <a:pt x="0" y="270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3625518" y="5886513"/>
            <a:ext cx="971311" cy="915792"/>
          </a:xfrm>
          <a:custGeom>
            <a:avLst/>
            <a:gdLst/>
            <a:ahLst/>
            <a:cxnLst/>
            <a:rect l="l" t="t" r="r" b="b"/>
            <a:pathLst>
              <a:path w="971311" h="915792">
                <a:moveTo>
                  <a:pt x="0" y="0"/>
                </a:moveTo>
                <a:lnTo>
                  <a:pt x="971311" y="0"/>
                </a:lnTo>
                <a:lnTo>
                  <a:pt x="971311" y="915792"/>
                </a:lnTo>
                <a:lnTo>
                  <a:pt x="0" y="915792"/>
                </a:lnTo>
                <a:lnTo>
                  <a:pt x="0" y="0"/>
                </a:lnTo>
                <a:close/>
              </a:path>
            </a:pathLst>
          </a:custGeom>
          <a:blipFill>
            <a:blip r:embed="rId2">
              <a:extLst>
                <a:ext uri="{96DAC541-7B7A-43D3-8B79-37D633B846F1}">
                  <asvg:svgBlip xmlns:asvg="http://schemas.microsoft.com/office/drawing/2016/SVG/main" r:embed="rId3"/>
                </a:ext>
              </a:extLst>
            </a:blip>
            <a:stretch>
              <a:fillRect t="-131319" r="-375722" b="-299101"/>
            </a:stretch>
          </a:blipFill>
        </p:spPr>
        <p:txBody>
          <a:bodyPr/>
          <a:lstStyle/>
          <a:p>
            <a:endParaRPr lang="en-GB"/>
          </a:p>
        </p:txBody>
      </p:sp>
      <p:sp>
        <p:nvSpPr>
          <p:cNvPr id="7" name="Freeform 7"/>
          <p:cNvSpPr/>
          <p:nvPr/>
        </p:nvSpPr>
        <p:spPr>
          <a:xfrm>
            <a:off x="13625518" y="6778781"/>
            <a:ext cx="971311" cy="915792"/>
          </a:xfrm>
          <a:custGeom>
            <a:avLst/>
            <a:gdLst/>
            <a:ahLst/>
            <a:cxnLst/>
            <a:rect l="l" t="t" r="r" b="b"/>
            <a:pathLst>
              <a:path w="971311" h="915792">
                <a:moveTo>
                  <a:pt x="0" y="0"/>
                </a:moveTo>
                <a:lnTo>
                  <a:pt x="971311" y="0"/>
                </a:lnTo>
                <a:lnTo>
                  <a:pt x="971311" y="915792"/>
                </a:lnTo>
                <a:lnTo>
                  <a:pt x="0" y="915792"/>
                </a:lnTo>
                <a:lnTo>
                  <a:pt x="0" y="0"/>
                </a:lnTo>
                <a:close/>
              </a:path>
            </a:pathLst>
          </a:custGeom>
          <a:blipFill>
            <a:blip r:embed="rId2">
              <a:extLst>
                <a:ext uri="{96DAC541-7B7A-43D3-8B79-37D633B846F1}">
                  <asvg:svgBlip xmlns:asvg="http://schemas.microsoft.com/office/drawing/2016/SVG/main" r:embed="rId3"/>
                </a:ext>
              </a:extLst>
            </a:blip>
            <a:stretch>
              <a:fillRect l="-8422" t="-247444" r="-367300" b="-182976"/>
            </a:stretch>
          </a:blipFill>
        </p:spPr>
        <p:txBody>
          <a:bodyPr/>
          <a:lstStyle/>
          <a:p>
            <a:endParaRPr lang="en-GB"/>
          </a:p>
        </p:txBody>
      </p:sp>
      <p:sp>
        <p:nvSpPr>
          <p:cNvPr id="8" name="Freeform 8"/>
          <p:cNvSpPr/>
          <p:nvPr/>
        </p:nvSpPr>
        <p:spPr>
          <a:xfrm>
            <a:off x="13725006" y="8050952"/>
            <a:ext cx="772335" cy="696067"/>
          </a:xfrm>
          <a:custGeom>
            <a:avLst/>
            <a:gdLst/>
            <a:ahLst/>
            <a:cxnLst/>
            <a:rect l="l" t="t" r="r" b="b"/>
            <a:pathLst>
              <a:path w="772335" h="696067">
                <a:moveTo>
                  <a:pt x="0" y="0"/>
                </a:moveTo>
                <a:lnTo>
                  <a:pt x="772335" y="0"/>
                </a:lnTo>
                <a:lnTo>
                  <a:pt x="772335" y="696067"/>
                </a:lnTo>
                <a:lnTo>
                  <a:pt x="0" y="696067"/>
                </a:lnTo>
                <a:lnTo>
                  <a:pt x="0" y="0"/>
                </a:lnTo>
                <a:close/>
              </a:path>
            </a:pathLst>
          </a:custGeom>
          <a:blipFill>
            <a:blip r:embed="rId8"/>
            <a:stretch>
              <a:fillRect/>
            </a:stretch>
          </a:blipFill>
        </p:spPr>
        <p:txBody>
          <a:bodyPr/>
          <a:lstStyle/>
          <a:p>
            <a:endParaRPr lang="en-GB"/>
          </a:p>
        </p:txBody>
      </p:sp>
      <p:sp>
        <p:nvSpPr>
          <p:cNvPr id="9" name="Freeform 9"/>
          <p:cNvSpPr/>
          <p:nvPr/>
        </p:nvSpPr>
        <p:spPr>
          <a:xfrm>
            <a:off x="14596829" y="6198993"/>
            <a:ext cx="660285" cy="2390172"/>
          </a:xfrm>
          <a:custGeom>
            <a:avLst/>
            <a:gdLst/>
            <a:ahLst/>
            <a:cxnLst/>
            <a:rect l="l" t="t" r="r" b="b"/>
            <a:pathLst>
              <a:path w="660285" h="2390172">
                <a:moveTo>
                  <a:pt x="0" y="0"/>
                </a:moveTo>
                <a:lnTo>
                  <a:pt x="660286" y="0"/>
                </a:lnTo>
                <a:lnTo>
                  <a:pt x="660286" y="2390173"/>
                </a:lnTo>
                <a:lnTo>
                  <a:pt x="0" y="2390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a:off x="13625518" y="4232904"/>
            <a:ext cx="871823" cy="1068083"/>
          </a:xfrm>
          <a:custGeom>
            <a:avLst/>
            <a:gdLst/>
            <a:ahLst/>
            <a:cxnLst/>
            <a:rect l="l" t="t" r="r" b="b"/>
            <a:pathLst>
              <a:path w="871823" h="1068083">
                <a:moveTo>
                  <a:pt x="0" y="0"/>
                </a:moveTo>
                <a:lnTo>
                  <a:pt x="871823" y="0"/>
                </a:lnTo>
                <a:lnTo>
                  <a:pt x="871823" y="1068083"/>
                </a:lnTo>
                <a:lnTo>
                  <a:pt x="0" y="1068083"/>
                </a:lnTo>
                <a:lnTo>
                  <a:pt x="0" y="0"/>
                </a:lnTo>
                <a:close/>
              </a:path>
            </a:pathLst>
          </a:custGeom>
          <a:blipFill>
            <a:blip r:embed="rId11"/>
            <a:stretch>
              <a:fillRect/>
            </a:stretch>
          </a:blipFill>
        </p:spPr>
        <p:txBody>
          <a:bodyPr/>
          <a:lstStyle/>
          <a:p>
            <a:endParaRPr lang="en-GB"/>
          </a:p>
        </p:txBody>
      </p:sp>
      <p:sp>
        <p:nvSpPr>
          <p:cNvPr id="11" name="Freeform 11"/>
          <p:cNvSpPr/>
          <p:nvPr/>
        </p:nvSpPr>
        <p:spPr>
          <a:xfrm>
            <a:off x="13488998" y="3507355"/>
            <a:ext cx="1008343" cy="443671"/>
          </a:xfrm>
          <a:custGeom>
            <a:avLst/>
            <a:gdLst/>
            <a:ahLst/>
            <a:cxnLst/>
            <a:rect l="l" t="t" r="r" b="b"/>
            <a:pathLst>
              <a:path w="1008343" h="443671">
                <a:moveTo>
                  <a:pt x="0" y="0"/>
                </a:moveTo>
                <a:lnTo>
                  <a:pt x="1008343" y="0"/>
                </a:lnTo>
                <a:lnTo>
                  <a:pt x="1008343" y="443671"/>
                </a:lnTo>
                <a:lnTo>
                  <a:pt x="0" y="4436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3569850" y="2253049"/>
            <a:ext cx="846640" cy="901881"/>
          </a:xfrm>
          <a:custGeom>
            <a:avLst/>
            <a:gdLst/>
            <a:ahLst/>
            <a:cxnLst/>
            <a:rect l="l" t="t" r="r" b="b"/>
            <a:pathLst>
              <a:path w="846640" h="901881">
                <a:moveTo>
                  <a:pt x="0" y="0"/>
                </a:moveTo>
                <a:lnTo>
                  <a:pt x="846640" y="0"/>
                </a:lnTo>
                <a:lnTo>
                  <a:pt x="846640" y="901881"/>
                </a:lnTo>
                <a:lnTo>
                  <a:pt x="0" y="9018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TextBox 13"/>
          <p:cNvSpPr txBox="1"/>
          <p:nvPr/>
        </p:nvSpPr>
        <p:spPr>
          <a:xfrm>
            <a:off x="5029200" y="1298163"/>
            <a:ext cx="8229600" cy="2077492"/>
          </a:xfrm>
          <a:prstGeom prst="rect">
            <a:avLst/>
          </a:prstGeom>
        </p:spPr>
        <p:txBody>
          <a:bodyPr lIns="0" tIns="0" rIns="0" bIns="0" rtlCol="0" anchor="t">
            <a:spAutoFit/>
          </a:bodyPr>
          <a:lstStyle/>
          <a:p>
            <a:pPr algn="ctr">
              <a:lnSpc>
                <a:spcPts val="16203"/>
              </a:lnSpc>
            </a:pPr>
            <a:r>
              <a:rPr lang="en-US" sz="15000" b="1" spc="-571" dirty="0">
                <a:solidFill>
                  <a:srgbClr val="428CE2"/>
                </a:solidFill>
                <a:latin typeface="Barlow Condensed Semi-Bold"/>
                <a:ea typeface="Barlow Condensed Semi-Bold"/>
                <a:cs typeface="Barlow Condensed Semi-Bold"/>
                <a:sym typeface="Barlow Condensed Semi-Bold"/>
              </a:rPr>
              <a:t>OTHERS</a:t>
            </a:r>
          </a:p>
        </p:txBody>
      </p:sp>
      <p:sp>
        <p:nvSpPr>
          <p:cNvPr id="14" name="TextBox 14"/>
          <p:cNvSpPr txBox="1"/>
          <p:nvPr/>
        </p:nvSpPr>
        <p:spPr>
          <a:xfrm>
            <a:off x="10319523" y="7665157"/>
            <a:ext cx="1470124" cy="611505"/>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Amyloid deposits</a:t>
            </a:r>
          </a:p>
        </p:txBody>
      </p:sp>
      <p:sp>
        <p:nvSpPr>
          <p:cNvPr id="15" name="TextBox 15"/>
          <p:cNvSpPr txBox="1"/>
          <p:nvPr/>
        </p:nvSpPr>
        <p:spPr>
          <a:xfrm>
            <a:off x="3205528" y="7822320"/>
            <a:ext cx="1868923" cy="297180"/>
          </a:xfrm>
          <a:prstGeom prst="rect">
            <a:avLst/>
          </a:prstGeom>
        </p:spPr>
        <p:txBody>
          <a:bodyPr lIns="0" tIns="0" rIns="0" bIns="0" rtlCol="0" anchor="t">
            <a:spAutoFit/>
          </a:bodyPr>
          <a:lstStyle/>
          <a:p>
            <a:pPr algn="ctr">
              <a:lnSpc>
                <a:spcPts val="2520"/>
              </a:lnSpc>
            </a:pPr>
            <a:r>
              <a:rPr lang="en-US" sz="1800" b="1">
                <a:solidFill>
                  <a:srgbClr val="FF4636"/>
                </a:solidFill>
                <a:latin typeface="Canva Sans Bold"/>
                <a:ea typeface="Canva Sans Bold"/>
                <a:cs typeface="Canva Sans Bold"/>
                <a:sym typeface="Canva Sans Bold"/>
              </a:rPr>
              <a:t>Malabsorption</a:t>
            </a:r>
          </a:p>
        </p:txBody>
      </p:sp>
      <p:sp>
        <p:nvSpPr>
          <p:cNvPr id="16" name="TextBox 16"/>
          <p:cNvSpPr txBox="1"/>
          <p:nvPr/>
        </p:nvSpPr>
        <p:spPr>
          <a:xfrm>
            <a:off x="6634661" y="7665998"/>
            <a:ext cx="1470124" cy="611505"/>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Intestinal</a:t>
            </a:r>
          </a:p>
          <a:p>
            <a:pPr algn="ctr">
              <a:lnSpc>
                <a:spcPts val="2520"/>
              </a:lnSpc>
            </a:pPr>
            <a:r>
              <a:rPr lang="en-US" sz="1800" b="1">
                <a:solidFill>
                  <a:srgbClr val="000000"/>
                </a:solidFill>
                <a:latin typeface="Canva Sans Bold"/>
                <a:ea typeface="Canva Sans Bold"/>
                <a:cs typeface="Canva Sans Bold"/>
                <a:sym typeface="Canva Sans Bold"/>
              </a:rPr>
              <a:t>Villi</a:t>
            </a:r>
          </a:p>
        </p:txBody>
      </p:sp>
      <p:sp>
        <p:nvSpPr>
          <p:cNvPr id="17" name="TextBox 17"/>
          <p:cNvSpPr txBox="1"/>
          <p:nvPr/>
        </p:nvSpPr>
        <p:spPr>
          <a:xfrm>
            <a:off x="15458382" y="7231202"/>
            <a:ext cx="1470124" cy="297180"/>
          </a:xfrm>
          <a:prstGeom prst="rect">
            <a:avLst/>
          </a:prstGeom>
        </p:spPr>
        <p:txBody>
          <a:bodyPr lIns="0" tIns="0" rIns="0" bIns="0" rtlCol="0" anchor="t">
            <a:spAutoFit/>
          </a:bodyPr>
          <a:lstStyle/>
          <a:p>
            <a:pPr algn="ctr">
              <a:lnSpc>
                <a:spcPts val="2520"/>
              </a:lnSpc>
            </a:pPr>
            <a:r>
              <a:rPr lang="en-US" sz="1800" b="1">
                <a:solidFill>
                  <a:srgbClr val="FF4636"/>
                </a:solidFill>
                <a:latin typeface="Canva Sans Bold"/>
                <a:ea typeface="Canva Sans Bold"/>
                <a:cs typeface="Canva Sans Bold"/>
                <a:sym typeface="Canva Sans Bold"/>
              </a:rPr>
              <a:t>Enlarged</a:t>
            </a:r>
          </a:p>
        </p:txBody>
      </p:sp>
      <p:sp>
        <p:nvSpPr>
          <p:cNvPr id="18" name="Freeform 18"/>
          <p:cNvSpPr/>
          <p:nvPr/>
        </p:nvSpPr>
        <p:spPr>
          <a:xfrm>
            <a:off x="14596829" y="2484923"/>
            <a:ext cx="370179" cy="1340013"/>
          </a:xfrm>
          <a:custGeom>
            <a:avLst/>
            <a:gdLst/>
            <a:ahLst/>
            <a:cxnLst/>
            <a:rect l="l" t="t" r="r" b="b"/>
            <a:pathLst>
              <a:path w="370179" h="1340013">
                <a:moveTo>
                  <a:pt x="0" y="0"/>
                </a:moveTo>
                <a:lnTo>
                  <a:pt x="370179" y="0"/>
                </a:lnTo>
                <a:lnTo>
                  <a:pt x="370179" y="1340013"/>
                </a:lnTo>
                <a:lnTo>
                  <a:pt x="0" y="13400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TextBox 19"/>
          <p:cNvSpPr txBox="1"/>
          <p:nvPr/>
        </p:nvSpPr>
        <p:spPr>
          <a:xfrm>
            <a:off x="15458382" y="2648426"/>
            <a:ext cx="1470124" cy="925830"/>
          </a:xfrm>
          <a:prstGeom prst="rect">
            <a:avLst/>
          </a:prstGeom>
        </p:spPr>
        <p:txBody>
          <a:bodyPr lIns="0" tIns="0" rIns="0" bIns="0" rtlCol="0" anchor="t">
            <a:spAutoFit/>
          </a:bodyPr>
          <a:lstStyle/>
          <a:p>
            <a:pPr algn="ctr">
              <a:lnSpc>
                <a:spcPts val="2520"/>
              </a:lnSpc>
            </a:pPr>
            <a:r>
              <a:rPr lang="en-US" sz="1800" b="1">
                <a:solidFill>
                  <a:srgbClr val="FF4636"/>
                </a:solidFill>
                <a:latin typeface="Canva Sans Bold"/>
                <a:ea typeface="Canva Sans Bold"/>
                <a:cs typeface="Canva Sans Bold"/>
                <a:sym typeface="Canva Sans Bold"/>
              </a:rPr>
              <a:t>Autonomic nervous sytem</a:t>
            </a:r>
          </a:p>
        </p:txBody>
      </p:sp>
      <p:sp>
        <p:nvSpPr>
          <p:cNvPr id="20" name="TextBox 20"/>
          <p:cNvSpPr txBox="1"/>
          <p:nvPr/>
        </p:nvSpPr>
        <p:spPr>
          <a:xfrm>
            <a:off x="15458382" y="4446905"/>
            <a:ext cx="1727328" cy="293029"/>
          </a:xfrm>
          <a:prstGeom prst="rect">
            <a:avLst/>
          </a:prstGeom>
        </p:spPr>
        <p:txBody>
          <a:bodyPr wrap="square" lIns="0" tIns="0" rIns="0" bIns="0" rtlCol="0" anchor="t">
            <a:spAutoFit/>
          </a:bodyPr>
          <a:lstStyle/>
          <a:p>
            <a:pPr algn="ctr">
              <a:lnSpc>
                <a:spcPts val="2520"/>
              </a:lnSpc>
            </a:pPr>
            <a:r>
              <a:rPr lang="en-US" sz="1800" b="1" dirty="0">
                <a:solidFill>
                  <a:srgbClr val="FF4636"/>
                </a:solidFill>
                <a:latin typeface="Canva Sans Bold"/>
                <a:ea typeface="Canva Sans Bold"/>
                <a:cs typeface="Canva Sans Bold"/>
                <a:sym typeface="Canva Sans Bold"/>
              </a:rPr>
              <a:t>Sensory/Motor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8C1FA11-701C-4D08-C803-71F1CC683877}"/>
              </a:ext>
            </a:extLst>
          </p:cNvPr>
          <p:cNvSpPr txBox="1"/>
          <p:nvPr/>
        </p:nvSpPr>
        <p:spPr>
          <a:xfrm>
            <a:off x="3939695" y="604174"/>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3" name="TextBox 3">
            <a:extLst>
              <a:ext uri="{FF2B5EF4-FFF2-40B4-BE49-F238E27FC236}">
                <a16:creationId xmlns:a16="http://schemas.microsoft.com/office/drawing/2014/main" id="{2C944AAF-5482-ECEA-B7BD-AB092F6804D4}"/>
              </a:ext>
            </a:extLst>
          </p:cNvPr>
          <p:cNvSpPr txBox="1"/>
          <p:nvPr/>
        </p:nvSpPr>
        <p:spPr>
          <a:xfrm>
            <a:off x="932461" y="1016923"/>
            <a:ext cx="2782270" cy="563872"/>
          </a:xfrm>
          <a:prstGeom prst="rect">
            <a:avLst/>
          </a:prstGeom>
        </p:spPr>
        <p:txBody>
          <a:bodyPr lIns="0" tIns="0" rIns="0" bIns="0" rtlCol="0" anchor="t">
            <a:spAutoFit/>
          </a:bodyPr>
          <a:lstStyle/>
          <a:p>
            <a:pPr algn="l">
              <a:lnSpc>
                <a:spcPts val="4793"/>
              </a:lnSpc>
            </a:pPr>
            <a:r>
              <a:rPr lang="en-US" sz="3500" dirty="0">
                <a:solidFill>
                  <a:srgbClr val="FF4636"/>
                </a:solidFill>
                <a:latin typeface="Gagalin"/>
                <a:ea typeface="Gagalin"/>
                <a:cs typeface="Gagalin"/>
                <a:sym typeface="Gagalin"/>
              </a:rPr>
              <a:t>LOCALISED</a:t>
            </a:r>
          </a:p>
        </p:txBody>
      </p:sp>
      <p:sp>
        <p:nvSpPr>
          <p:cNvPr id="4" name="Freeform 4">
            <a:extLst>
              <a:ext uri="{FF2B5EF4-FFF2-40B4-BE49-F238E27FC236}">
                <a16:creationId xmlns:a16="http://schemas.microsoft.com/office/drawing/2014/main" id="{7E870D55-7452-BD16-FD84-C6BAA4EBB619}"/>
              </a:ext>
            </a:extLst>
          </p:cNvPr>
          <p:cNvSpPr/>
          <p:nvPr/>
        </p:nvSpPr>
        <p:spPr>
          <a:xfrm>
            <a:off x="3054401" y="4838423"/>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a:extLst>
              <a:ext uri="{FF2B5EF4-FFF2-40B4-BE49-F238E27FC236}">
                <a16:creationId xmlns:a16="http://schemas.microsoft.com/office/drawing/2014/main" id="{50B84814-0A74-A805-798A-5301B025162D}"/>
              </a:ext>
            </a:extLst>
          </p:cNvPr>
          <p:cNvSpPr/>
          <p:nvPr/>
        </p:nvSpPr>
        <p:spPr>
          <a:xfrm>
            <a:off x="13482507" y="4838423"/>
            <a:ext cx="1459120" cy="1313208"/>
          </a:xfrm>
          <a:custGeom>
            <a:avLst/>
            <a:gdLst/>
            <a:ahLst/>
            <a:cxnLst/>
            <a:rect l="l" t="t" r="r" b="b"/>
            <a:pathLst>
              <a:path w="1459120" h="1313208">
                <a:moveTo>
                  <a:pt x="0" y="0"/>
                </a:moveTo>
                <a:lnTo>
                  <a:pt x="1459120" y="0"/>
                </a:lnTo>
                <a:lnTo>
                  <a:pt x="1459120" y="1313207"/>
                </a:lnTo>
                <a:lnTo>
                  <a:pt x="0" y="1313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a:extLst>
              <a:ext uri="{FF2B5EF4-FFF2-40B4-BE49-F238E27FC236}">
                <a16:creationId xmlns:a16="http://schemas.microsoft.com/office/drawing/2014/main" id="{B31F6328-D2C5-A6FC-B50B-12A91996204A}"/>
              </a:ext>
            </a:extLst>
          </p:cNvPr>
          <p:cNvSpPr txBox="1"/>
          <p:nvPr/>
        </p:nvSpPr>
        <p:spPr>
          <a:xfrm>
            <a:off x="3375858" y="3672021"/>
            <a:ext cx="3415100" cy="616964"/>
          </a:xfrm>
          <a:prstGeom prst="rect">
            <a:avLst/>
          </a:prstGeom>
        </p:spPr>
        <p:txBody>
          <a:bodyPr lIns="0" tIns="0" rIns="0" bIns="0" rtlCol="0" anchor="t">
            <a:spAutoFit/>
          </a:bodyPr>
          <a:lstStyle/>
          <a:p>
            <a:pPr algn="ctr">
              <a:lnSpc>
                <a:spcPts val="5214"/>
              </a:lnSpc>
            </a:pPr>
            <a:r>
              <a:rPr lang="en-US" sz="4000" b="1" spc="-184" dirty="0">
                <a:solidFill>
                  <a:srgbClr val="428CE2"/>
                </a:solidFill>
                <a:latin typeface="Barlow Condensed Semi-Bold"/>
                <a:ea typeface="Barlow Condensed Semi-Bold"/>
                <a:cs typeface="Barlow Condensed Semi-Bold"/>
                <a:sym typeface="Barlow Condensed Semi-Bold"/>
              </a:rPr>
              <a:t>PANCREAS</a:t>
            </a:r>
          </a:p>
        </p:txBody>
      </p:sp>
      <p:sp>
        <p:nvSpPr>
          <p:cNvPr id="7" name="TextBox 7">
            <a:extLst>
              <a:ext uri="{FF2B5EF4-FFF2-40B4-BE49-F238E27FC236}">
                <a16:creationId xmlns:a16="http://schemas.microsoft.com/office/drawing/2014/main" id="{9E15A9AA-67BD-0EF4-4A2A-54ED622D8F1F}"/>
              </a:ext>
            </a:extLst>
          </p:cNvPr>
          <p:cNvSpPr txBox="1"/>
          <p:nvPr/>
        </p:nvSpPr>
        <p:spPr>
          <a:xfrm>
            <a:off x="9622068" y="4800323"/>
            <a:ext cx="3648180" cy="1269065"/>
          </a:xfrm>
          <a:prstGeom prst="rect">
            <a:avLst/>
          </a:prstGeom>
        </p:spPr>
        <p:txBody>
          <a:bodyPr lIns="0" tIns="0" rIns="0" bIns="0" rtlCol="0" anchor="t">
            <a:spAutoFit/>
          </a:bodyPr>
          <a:lstStyle/>
          <a:p>
            <a:pPr algn="ctr">
              <a:lnSpc>
                <a:spcPts val="3359"/>
              </a:lnSpc>
              <a:spcBef>
                <a:spcPct val="0"/>
              </a:spcBef>
            </a:pPr>
            <a:r>
              <a:rPr lang="en-US" sz="2399" dirty="0">
                <a:solidFill>
                  <a:srgbClr val="000000"/>
                </a:solidFill>
                <a:latin typeface="Canva Sans"/>
                <a:ea typeface="Canva Sans"/>
                <a:cs typeface="Canva Sans"/>
                <a:sym typeface="Canva Sans"/>
              </a:rPr>
              <a:t>Death of Beta cells due to islet amyloid peptide deposition called </a:t>
            </a:r>
            <a:r>
              <a:rPr lang="en-US" sz="2399" dirty="0">
                <a:solidFill>
                  <a:srgbClr val="FF0000"/>
                </a:solidFill>
                <a:latin typeface="Canva Sans"/>
                <a:ea typeface="Canva Sans"/>
                <a:cs typeface="Canva Sans"/>
                <a:sym typeface="Canva Sans"/>
              </a:rPr>
              <a:t>Amylin</a:t>
            </a:r>
          </a:p>
        </p:txBody>
      </p:sp>
      <p:sp>
        <p:nvSpPr>
          <p:cNvPr id="8" name="Freeform 8">
            <a:extLst>
              <a:ext uri="{FF2B5EF4-FFF2-40B4-BE49-F238E27FC236}">
                <a16:creationId xmlns:a16="http://schemas.microsoft.com/office/drawing/2014/main" id="{64309DA0-506A-807F-A96C-1220CF2956A6}"/>
              </a:ext>
            </a:extLst>
          </p:cNvPr>
          <p:cNvSpPr/>
          <p:nvPr/>
        </p:nvSpPr>
        <p:spPr>
          <a:xfrm rot="5400000">
            <a:off x="10633375" y="6803285"/>
            <a:ext cx="1625566" cy="491734"/>
          </a:xfrm>
          <a:custGeom>
            <a:avLst/>
            <a:gdLst/>
            <a:ahLst/>
            <a:cxnLst/>
            <a:rect l="l" t="t" r="r" b="b"/>
            <a:pathLst>
              <a:path w="1625566" h="491734">
                <a:moveTo>
                  <a:pt x="0" y="0"/>
                </a:moveTo>
                <a:lnTo>
                  <a:pt x="1625565" y="0"/>
                </a:lnTo>
                <a:lnTo>
                  <a:pt x="1625565" y="491733"/>
                </a:lnTo>
                <a:lnTo>
                  <a:pt x="0" y="491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a:extLst>
              <a:ext uri="{FF2B5EF4-FFF2-40B4-BE49-F238E27FC236}">
                <a16:creationId xmlns:a16="http://schemas.microsoft.com/office/drawing/2014/main" id="{A222F90A-16BF-3698-B700-C33219C41EE5}"/>
              </a:ext>
            </a:extLst>
          </p:cNvPr>
          <p:cNvSpPr txBox="1"/>
          <p:nvPr/>
        </p:nvSpPr>
        <p:spPr>
          <a:xfrm>
            <a:off x="9549504" y="8023859"/>
            <a:ext cx="3648180" cy="1234441"/>
          </a:xfrm>
          <a:prstGeom prst="rect">
            <a:avLst/>
          </a:prstGeom>
        </p:spPr>
        <p:txBody>
          <a:bodyPr lIns="0" tIns="0" rIns="0" bIns="0" rtlCol="0" anchor="t">
            <a:spAutoFit/>
          </a:bodyPr>
          <a:lstStyle/>
          <a:p>
            <a:pPr algn="ctr">
              <a:lnSpc>
                <a:spcPts val="3359"/>
              </a:lnSpc>
            </a:pPr>
            <a:r>
              <a:rPr lang="en-US" sz="2399">
                <a:solidFill>
                  <a:srgbClr val="000000"/>
                </a:solidFill>
                <a:latin typeface="Canva Sans"/>
                <a:ea typeface="Canva Sans"/>
                <a:cs typeface="Canva Sans"/>
                <a:sym typeface="Canva Sans"/>
              </a:rPr>
              <a:t>Increased Insulin causing</a:t>
            </a:r>
          </a:p>
          <a:p>
            <a:pPr algn="ctr">
              <a:lnSpc>
                <a:spcPts val="3359"/>
              </a:lnSpc>
              <a:spcBef>
                <a:spcPct val="0"/>
              </a:spcBef>
            </a:pPr>
            <a:r>
              <a:rPr lang="en-US" sz="2399" b="1">
                <a:solidFill>
                  <a:srgbClr val="FF4712"/>
                </a:solidFill>
                <a:latin typeface="Canva Sans Bold"/>
                <a:ea typeface="Canva Sans Bold"/>
                <a:cs typeface="Canva Sans Bold"/>
                <a:sym typeface="Canva Sans Bold"/>
              </a:rPr>
              <a:t>Type 2 Diabetes</a:t>
            </a:r>
          </a:p>
        </p:txBody>
      </p:sp>
    </p:spTree>
    <p:extLst>
      <p:ext uri="{BB962C8B-B14F-4D97-AF65-F5344CB8AC3E}">
        <p14:creationId xmlns:p14="http://schemas.microsoft.com/office/powerpoint/2010/main" val="79963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2976125" y="4317887"/>
            <a:ext cx="12335750" cy="3138617"/>
            <a:chOff x="0" y="0"/>
            <a:chExt cx="16447667" cy="4184822"/>
          </a:xfrm>
        </p:grpSpPr>
        <p:sp>
          <p:nvSpPr>
            <p:cNvPr id="4" name="Freeform 4"/>
            <p:cNvSpPr/>
            <p:nvPr/>
          </p:nvSpPr>
          <p:spPr>
            <a:xfrm>
              <a:off x="0" y="0"/>
              <a:ext cx="2401934" cy="2308859"/>
            </a:xfrm>
            <a:custGeom>
              <a:avLst/>
              <a:gdLst/>
              <a:ahLst/>
              <a:cxnLst/>
              <a:rect l="l" t="t" r="r" b="b"/>
              <a:pathLst>
                <a:path w="2401934" h="2308859">
                  <a:moveTo>
                    <a:pt x="0" y="0"/>
                  </a:moveTo>
                  <a:lnTo>
                    <a:pt x="2401934" y="0"/>
                  </a:lnTo>
                  <a:lnTo>
                    <a:pt x="2401934" y="2308859"/>
                  </a:lnTo>
                  <a:lnTo>
                    <a:pt x="0" y="2308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5619339" y="0"/>
              <a:ext cx="2401934" cy="2308859"/>
            </a:xfrm>
            <a:custGeom>
              <a:avLst/>
              <a:gdLst/>
              <a:ahLst/>
              <a:cxnLst/>
              <a:rect l="l" t="t" r="r" b="b"/>
              <a:pathLst>
                <a:path w="2401934" h="2308859">
                  <a:moveTo>
                    <a:pt x="0" y="0"/>
                  </a:moveTo>
                  <a:lnTo>
                    <a:pt x="2401933" y="0"/>
                  </a:lnTo>
                  <a:lnTo>
                    <a:pt x="2401933" y="2308859"/>
                  </a:lnTo>
                  <a:lnTo>
                    <a:pt x="0" y="2308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flipV="1">
              <a:off x="2807056" y="1875964"/>
              <a:ext cx="2401934" cy="2308859"/>
            </a:xfrm>
            <a:custGeom>
              <a:avLst/>
              <a:gdLst/>
              <a:ahLst/>
              <a:cxnLst/>
              <a:rect l="l" t="t" r="r" b="b"/>
              <a:pathLst>
                <a:path w="2401934" h="2308859">
                  <a:moveTo>
                    <a:pt x="0" y="2308858"/>
                  </a:moveTo>
                  <a:lnTo>
                    <a:pt x="2401934" y="2308858"/>
                  </a:lnTo>
                  <a:lnTo>
                    <a:pt x="2401934" y="0"/>
                  </a:lnTo>
                  <a:lnTo>
                    <a:pt x="0" y="0"/>
                  </a:lnTo>
                  <a:lnTo>
                    <a:pt x="0" y="230885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flipV="1">
              <a:off x="8426395" y="1875964"/>
              <a:ext cx="2401934" cy="2308859"/>
            </a:xfrm>
            <a:custGeom>
              <a:avLst/>
              <a:gdLst/>
              <a:ahLst/>
              <a:cxnLst/>
              <a:rect l="l" t="t" r="r" b="b"/>
              <a:pathLst>
                <a:path w="2401934" h="2308859">
                  <a:moveTo>
                    <a:pt x="0" y="2308858"/>
                  </a:moveTo>
                  <a:lnTo>
                    <a:pt x="2401933" y="2308858"/>
                  </a:lnTo>
                  <a:lnTo>
                    <a:pt x="2401933" y="0"/>
                  </a:lnTo>
                  <a:lnTo>
                    <a:pt x="0" y="0"/>
                  </a:lnTo>
                  <a:lnTo>
                    <a:pt x="0" y="230885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1238677" y="0"/>
              <a:ext cx="2401934" cy="2308859"/>
            </a:xfrm>
            <a:custGeom>
              <a:avLst/>
              <a:gdLst/>
              <a:ahLst/>
              <a:cxnLst/>
              <a:rect l="l" t="t" r="r" b="b"/>
              <a:pathLst>
                <a:path w="2401934" h="2308859">
                  <a:moveTo>
                    <a:pt x="0" y="0"/>
                  </a:moveTo>
                  <a:lnTo>
                    <a:pt x="2401934" y="0"/>
                  </a:lnTo>
                  <a:lnTo>
                    <a:pt x="2401934" y="2308859"/>
                  </a:lnTo>
                  <a:lnTo>
                    <a:pt x="0" y="23088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flipV="1">
              <a:off x="14045733" y="1875964"/>
              <a:ext cx="2401934" cy="2308859"/>
            </a:xfrm>
            <a:custGeom>
              <a:avLst/>
              <a:gdLst/>
              <a:ahLst/>
              <a:cxnLst/>
              <a:rect l="l" t="t" r="r" b="b"/>
              <a:pathLst>
                <a:path w="2401934" h="2308859">
                  <a:moveTo>
                    <a:pt x="0" y="2308858"/>
                  </a:moveTo>
                  <a:lnTo>
                    <a:pt x="2401934" y="2308858"/>
                  </a:lnTo>
                  <a:lnTo>
                    <a:pt x="2401934" y="0"/>
                  </a:lnTo>
                  <a:lnTo>
                    <a:pt x="0" y="0"/>
                  </a:lnTo>
                  <a:lnTo>
                    <a:pt x="0" y="230885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grpSp>
        <p:nvGrpSpPr>
          <p:cNvPr id="10" name="Group 10"/>
          <p:cNvGrpSpPr/>
          <p:nvPr/>
        </p:nvGrpSpPr>
        <p:grpSpPr>
          <a:xfrm>
            <a:off x="1028700" y="2541114"/>
            <a:ext cx="1152212" cy="115221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2659528" y="7846124"/>
            <a:ext cx="1152212" cy="115221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txBody>
            <a:bodyPr/>
            <a:lstStyle/>
            <a:p>
              <a:endParaRPr lang="en-GB"/>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6104726" y="2541114"/>
            <a:ext cx="1152212" cy="115221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7735554" y="7846124"/>
            <a:ext cx="1152212" cy="115221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txBody>
            <a:bodyPr/>
            <a:lstStyle/>
            <a:p>
              <a:endParaRPr lang="en-GB"/>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11180752" y="2541114"/>
            <a:ext cx="1152212" cy="115221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txBody>
            <a:bodyPr/>
            <a:lstStyle/>
            <a:p>
              <a:endParaRPr lang="en-GB"/>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12811580" y="7846124"/>
            <a:ext cx="1152212" cy="115221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txBody>
            <a:bodyPr/>
            <a:lstStyle/>
            <a:p>
              <a:endParaRPr lang="en-GB"/>
            </a:p>
          </p:txBody>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28" name="Freeform 28"/>
          <p:cNvSpPr/>
          <p:nvPr/>
        </p:nvSpPr>
        <p:spPr>
          <a:xfrm>
            <a:off x="17259300" y="-723900"/>
            <a:ext cx="1752600" cy="1752600"/>
          </a:xfrm>
          <a:custGeom>
            <a:avLst/>
            <a:gdLst/>
            <a:ahLst/>
            <a:cxnLst/>
            <a:rect l="l" t="t" r="r" b="b"/>
            <a:pathLst>
              <a:path w="1752600" h="1752600">
                <a:moveTo>
                  <a:pt x="0" y="0"/>
                </a:moveTo>
                <a:lnTo>
                  <a:pt x="1752600" y="0"/>
                </a:lnTo>
                <a:lnTo>
                  <a:pt x="1752600" y="1752600"/>
                </a:lnTo>
                <a:lnTo>
                  <a:pt x="0" y="1752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9" name="Freeform 29"/>
          <p:cNvSpPr/>
          <p:nvPr/>
        </p:nvSpPr>
        <p:spPr>
          <a:xfrm>
            <a:off x="-723900" y="-723900"/>
            <a:ext cx="1752600" cy="1752600"/>
          </a:xfrm>
          <a:custGeom>
            <a:avLst/>
            <a:gdLst/>
            <a:ahLst/>
            <a:cxnLst/>
            <a:rect l="l" t="t" r="r" b="b"/>
            <a:pathLst>
              <a:path w="1752600" h="1752600">
                <a:moveTo>
                  <a:pt x="0" y="0"/>
                </a:moveTo>
                <a:lnTo>
                  <a:pt x="1752600" y="0"/>
                </a:lnTo>
                <a:lnTo>
                  <a:pt x="1752600" y="1752600"/>
                </a:lnTo>
                <a:lnTo>
                  <a:pt x="0" y="1752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0" name="Freeform 30"/>
          <p:cNvSpPr/>
          <p:nvPr/>
        </p:nvSpPr>
        <p:spPr>
          <a:xfrm>
            <a:off x="16868904" y="792023"/>
            <a:ext cx="780791" cy="473355"/>
          </a:xfrm>
          <a:custGeom>
            <a:avLst/>
            <a:gdLst/>
            <a:ahLst/>
            <a:cxnLst/>
            <a:rect l="l" t="t" r="r" b="b"/>
            <a:pathLst>
              <a:path w="780791" h="473355">
                <a:moveTo>
                  <a:pt x="0" y="0"/>
                </a:moveTo>
                <a:lnTo>
                  <a:pt x="780792" y="0"/>
                </a:lnTo>
                <a:lnTo>
                  <a:pt x="780792" y="473354"/>
                </a:lnTo>
                <a:lnTo>
                  <a:pt x="0" y="47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1" name="Freeform 31"/>
          <p:cNvSpPr/>
          <p:nvPr/>
        </p:nvSpPr>
        <p:spPr>
          <a:xfrm>
            <a:off x="16995312" y="8998336"/>
            <a:ext cx="2280577" cy="2309445"/>
          </a:xfrm>
          <a:custGeom>
            <a:avLst/>
            <a:gdLst/>
            <a:ahLst/>
            <a:cxnLst/>
            <a:rect l="l" t="t" r="r" b="b"/>
            <a:pathLst>
              <a:path w="2280577" h="2309445">
                <a:moveTo>
                  <a:pt x="0" y="0"/>
                </a:moveTo>
                <a:lnTo>
                  <a:pt x="2280576" y="0"/>
                </a:lnTo>
                <a:lnTo>
                  <a:pt x="2280576" y="2309445"/>
                </a:lnTo>
                <a:lnTo>
                  <a:pt x="0" y="23094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2" name="Freeform 32"/>
          <p:cNvSpPr/>
          <p:nvPr/>
        </p:nvSpPr>
        <p:spPr>
          <a:xfrm>
            <a:off x="-686431" y="8729751"/>
            <a:ext cx="2019971" cy="2002296"/>
          </a:xfrm>
          <a:custGeom>
            <a:avLst/>
            <a:gdLst/>
            <a:ahLst/>
            <a:cxnLst/>
            <a:rect l="l" t="t" r="r" b="b"/>
            <a:pathLst>
              <a:path w="2019971" h="2002296">
                <a:moveTo>
                  <a:pt x="0" y="0"/>
                </a:moveTo>
                <a:lnTo>
                  <a:pt x="2019971" y="0"/>
                </a:lnTo>
                <a:lnTo>
                  <a:pt x="2019971" y="2002297"/>
                </a:lnTo>
                <a:lnTo>
                  <a:pt x="0" y="20022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3" name="Freeform 33"/>
          <p:cNvSpPr/>
          <p:nvPr/>
        </p:nvSpPr>
        <p:spPr>
          <a:xfrm>
            <a:off x="-723900" y="9730900"/>
            <a:ext cx="1351773" cy="2791957"/>
          </a:xfrm>
          <a:custGeom>
            <a:avLst/>
            <a:gdLst/>
            <a:ahLst/>
            <a:cxnLst/>
            <a:rect l="l" t="t" r="r" b="b"/>
            <a:pathLst>
              <a:path w="1351773" h="2791957">
                <a:moveTo>
                  <a:pt x="0" y="0"/>
                </a:moveTo>
                <a:lnTo>
                  <a:pt x="1351773" y="0"/>
                </a:lnTo>
                <a:lnTo>
                  <a:pt x="1351773" y="2791957"/>
                </a:lnTo>
                <a:lnTo>
                  <a:pt x="0" y="27919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4" name="TextBox 34"/>
          <p:cNvSpPr txBox="1"/>
          <p:nvPr/>
        </p:nvSpPr>
        <p:spPr>
          <a:xfrm>
            <a:off x="3493520" y="895350"/>
            <a:ext cx="11300959" cy="864870"/>
          </a:xfrm>
          <a:prstGeom prst="rect">
            <a:avLst/>
          </a:prstGeom>
        </p:spPr>
        <p:txBody>
          <a:bodyPr lIns="0" tIns="0" rIns="0" bIns="0" rtlCol="0" anchor="t">
            <a:spAutoFit/>
          </a:bodyPr>
          <a:lstStyle/>
          <a:p>
            <a:pPr algn="ctr">
              <a:lnSpc>
                <a:spcPts val="7200"/>
              </a:lnSpc>
            </a:pPr>
            <a:r>
              <a:rPr lang="en-US" sz="4800" b="1">
                <a:solidFill>
                  <a:srgbClr val="EF9100"/>
                </a:solidFill>
                <a:latin typeface="Canva Sans Bold"/>
                <a:ea typeface="Canva Sans Bold"/>
                <a:cs typeface="Canva Sans Bold"/>
                <a:sym typeface="Canva Sans Bold"/>
              </a:rPr>
              <a:t>SYSTEMIC SYMPTOMS</a:t>
            </a:r>
          </a:p>
        </p:txBody>
      </p:sp>
      <p:grpSp>
        <p:nvGrpSpPr>
          <p:cNvPr id="35" name="Group 35"/>
          <p:cNvGrpSpPr/>
          <p:nvPr/>
        </p:nvGrpSpPr>
        <p:grpSpPr>
          <a:xfrm>
            <a:off x="2505464" y="2437244"/>
            <a:ext cx="2970955" cy="753324"/>
            <a:chOff x="0" y="0"/>
            <a:chExt cx="3961274" cy="1004432"/>
          </a:xfrm>
        </p:grpSpPr>
        <p:sp>
          <p:nvSpPr>
            <p:cNvPr id="36" name="TextBox 36"/>
            <p:cNvSpPr txBox="1"/>
            <p:nvPr/>
          </p:nvSpPr>
          <p:spPr>
            <a:xfrm>
              <a:off x="0" y="-47625"/>
              <a:ext cx="3961274"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Kidneys</a:t>
              </a:r>
            </a:p>
          </p:txBody>
        </p:sp>
        <p:sp>
          <p:nvSpPr>
            <p:cNvPr id="37" name="TextBox 37"/>
            <p:cNvSpPr txBox="1"/>
            <p:nvPr/>
          </p:nvSpPr>
          <p:spPr>
            <a:xfrm>
              <a:off x="0" y="688838"/>
              <a:ext cx="3961274" cy="315593"/>
            </a:xfrm>
            <a:prstGeom prst="rect">
              <a:avLst/>
            </a:prstGeom>
          </p:spPr>
          <p:txBody>
            <a:bodyPr lIns="0" tIns="0" rIns="0" bIns="0" rtlCol="0" anchor="t">
              <a:spAutoFit/>
            </a:bodyPr>
            <a:lstStyle/>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Swelling in face, ankles, legs</a:t>
              </a:r>
            </a:p>
          </p:txBody>
        </p:sp>
      </p:grpSp>
      <p:grpSp>
        <p:nvGrpSpPr>
          <p:cNvPr id="38" name="Group 38"/>
          <p:cNvGrpSpPr/>
          <p:nvPr/>
        </p:nvGrpSpPr>
        <p:grpSpPr>
          <a:xfrm>
            <a:off x="4136293" y="7742254"/>
            <a:ext cx="2970955" cy="1251799"/>
            <a:chOff x="0" y="0"/>
            <a:chExt cx="3961274" cy="1669065"/>
          </a:xfrm>
        </p:grpSpPr>
        <p:sp>
          <p:nvSpPr>
            <p:cNvPr id="39" name="TextBox 39"/>
            <p:cNvSpPr txBox="1"/>
            <p:nvPr/>
          </p:nvSpPr>
          <p:spPr>
            <a:xfrm>
              <a:off x="0" y="-47625"/>
              <a:ext cx="3961274"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Large tongue</a:t>
              </a:r>
            </a:p>
          </p:txBody>
        </p:sp>
        <p:sp>
          <p:nvSpPr>
            <p:cNvPr id="40" name="TextBox 40"/>
            <p:cNvSpPr txBox="1"/>
            <p:nvPr/>
          </p:nvSpPr>
          <p:spPr>
            <a:xfrm>
              <a:off x="0" y="688838"/>
              <a:ext cx="3961274" cy="980227"/>
            </a:xfrm>
            <a:prstGeom prst="rect">
              <a:avLst/>
            </a:prstGeom>
          </p:spPr>
          <p:txBody>
            <a:bodyPr lIns="0" tIns="0" rIns="0" bIns="0" rtlCol="0" anchor="t">
              <a:spAutoFit/>
            </a:bodyPr>
            <a:lstStyle/>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Interferes with speech &amp; swallowing</a:t>
              </a:r>
            </a:p>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Noisy breathing at night</a:t>
              </a:r>
            </a:p>
          </p:txBody>
        </p:sp>
      </p:grpSp>
      <p:grpSp>
        <p:nvGrpSpPr>
          <p:cNvPr id="41" name="Group 41"/>
          <p:cNvGrpSpPr/>
          <p:nvPr/>
        </p:nvGrpSpPr>
        <p:grpSpPr>
          <a:xfrm>
            <a:off x="7581490" y="2437244"/>
            <a:ext cx="2970955" cy="753324"/>
            <a:chOff x="0" y="0"/>
            <a:chExt cx="3961274" cy="1004432"/>
          </a:xfrm>
        </p:grpSpPr>
        <p:sp>
          <p:nvSpPr>
            <p:cNvPr id="42" name="TextBox 42"/>
            <p:cNvSpPr txBox="1"/>
            <p:nvPr/>
          </p:nvSpPr>
          <p:spPr>
            <a:xfrm>
              <a:off x="0" y="-47625"/>
              <a:ext cx="3961274"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Heart</a:t>
              </a:r>
            </a:p>
          </p:txBody>
        </p:sp>
        <p:sp>
          <p:nvSpPr>
            <p:cNvPr id="43" name="TextBox 43"/>
            <p:cNvSpPr txBox="1"/>
            <p:nvPr/>
          </p:nvSpPr>
          <p:spPr>
            <a:xfrm>
              <a:off x="0" y="688838"/>
              <a:ext cx="3961274" cy="315593"/>
            </a:xfrm>
            <a:prstGeom prst="rect">
              <a:avLst/>
            </a:prstGeom>
          </p:spPr>
          <p:txBody>
            <a:bodyPr lIns="0" tIns="0" rIns="0" bIns="0" rtlCol="0" anchor="t">
              <a:spAutoFit/>
            </a:bodyPr>
            <a:lstStyle/>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Palpitations &amp; SOB</a:t>
              </a:r>
            </a:p>
          </p:txBody>
        </p:sp>
      </p:grpSp>
      <p:grpSp>
        <p:nvGrpSpPr>
          <p:cNvPr id="44" name="Group 44"/>
          <p:cNvGrpSpPr/>
          <p:nvPr/>
        </p:nvGrpSpPr>
        <p:grpSpPr>
          <a:xfrm>
            <a:off x="9212319" y="7742254"/>
            <a:ext cx="2970955" cy="1502624"/>
            <a:chOff x="0" y="0"/>
            <a:chExt cx="3961274" cy="2003498"/>
          </a:xfrm>
        </p:grpSpPr>
        <p:sp>
          <p:nvSpPr>
            <p:cNvPr id="45" name="TextBox 45"/>
            <p:cNvSpPr txBox="1"/>
            <p:nvPr/>
          </p:nvSpPr>
          <p:spPr>
            <a:xfrm>
              <a:off x="0" y="-47625"/>
              <a:ext cx="3961274"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Nerves</a:t>
              </a:r>
            </a:p>
          </p:txBody>
        </p:sp>
        <p:sp>
          <p:nvSpPr>
            <p:cNvPr id="46" name="TextBox 46"/>
            <p:cNvSpPr txBox="1"/>
            <p:nvPr/>
          </p:nvSpPr>
          <p:spPr>
            <a:xfrm>
              <a:off x="0" y="688838"/>
              <a:ext cx="3961274" cy="1314660"/>
            </a:xfrm>
            <a:prstGeom prst="rect">
              <a:avLst/>
            </a:prstGeom>
          </p:spPr>
          <p:txBody>
            <a:bodyPr lIns="0" tIns="0" rIns="0" bIns="0" rtlCol="0" anchor="t">
              <a:spAutoFit/>
            </a:bodyPr>
            <a:lstStyle/>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Numbness/pain in fingers &amp; toes</a:t>
              </a:r>
            </a:p>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Diarrhoea and constipation</a:t>
              </a:r>
            </a:p>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Orthostatic hypotension</a:t>
              </a:r>
            </a:p>
          </p:txBody>
        </p:sp>
      </p:grpSp>
      <p:grpSp>
        <p:nvGrpSpPr>
          <p:cNvPr id="47" name="Group 47"/>
          <p:cNvGrpSpPr/>
          <p:nvPr/>
        </p:nvGrpSpPr>
        <p:grpSpPr>
          <a:xfrm>
            <a:off x="12657516" y="2437244"/>
            <a:ext cx="2970955" cy="753324"/>
            <a:chOff x="0" y="0"/>
            <a:chExt cx="3961274" cy="1004432"/>
          </a:xfrm>
        </p:grpSpPr>
        <p:sp>
          <p:nvSpPr>
            <p:cNvPr id="48" name="TextBox 48"/>
            <p:cNvSpPr txBox="1"/>
            <p:nvPr/>
          </p:nvSpPr>
          <p:spPr>
            <a:xfrm>
              <a:off x="0" y="-47625"/>
              <a:ext cx="3961274"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Intestinal</a:t>
              </a:r>
            </a:p>
          </p:txBody>
        </p:sp>
        <p:sp>
          <p:nvSpPr>
            <p:cNvPr id="49" name="TextBox 49"/>
            <p:cNvSpPr txBox="1"/>
            <p:nvPr/>
          </p:nvSpPr>
          <p:spPr>
            <a:xfrm>
              <a:off x="0" y="688838"/>
              <a:ext cx="3961274" cy="315593"/>
            </a:xfrm>
            <a:prstGeom prst="rect">
              <a:avLst/>
            </a:prstGeom>
          </p:spPr>
          <p:txBody>
            <a:bodyPr lIns="0" tIns="0" rIns="0" bIns="0" rtlCol="0" anchor="t">
              <a:spAutoFit/>
            </a:bodyPr>
            <a:lstStyle/>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Malabsorption &amp; weight loss</a:t>
              </a:r>
            </a:p>
          </p:txBody>
        </p:sp>
      </p:grpSp>
      <p:grpSp>
        <p:nvGrpSpPr>
          <p:cNvPr id="50" name="Group 50"/>
          <p:cNvGrpSpPr/>
          <p:nvPr/>
        </p:nvGrpSpPr>
        <p:grpSpPr>
          <a:xfrm>
            <a:off x="14288345" y="7742254"/>
            <a:ext cx="3165242" cy="1004149"/>
            <a:chOff x="0" y="0"/>
            <a:chExt cx="4220323" cy="1338865"/>
          </a:xfrm>
        </p:grpSpPr>
        <p:sp>
          <p:nvSpPr>
            <p:cNvPr id="51" name="TextBox 51"/>
            <p:cNvSpPr txBox="1"/>
            <p:nvPr/>
          </p:nvSpPr>
          <p:spPr>
            <a:xfrm>
              <a:off x="0" y="-47625"/>
              <a:ext cx="4220323" cy="449791"/>
            </a:xfrm>
            <a:prstGeom prst="rect">
              <a:avLst/>
            </a:prstGeom>
          </p:spPr>
          <p:txBody>
            <a:bodyPr lIns="0" tIns="0" rIns="0" bIns="0" rtlCol="0" anchor="t">
              <a:spAutoFit/>
            </a:bodyPr>
            <a:lstStyle/>
            <a:p>
              <a:pPr algn="l">
                <a:lnSpc>
                  <a:spcPts val="2800"/>
                </a:lnSpc>
              </a:pPr>
              <a:r>
                <a:rPr lang="en-US" sz="2000" b="1">
                  <a:solidFill>
                    <a:srgbClr val="0B3759"/>
                  </a:solidFill>
                  <a:latin typeface="Canva Sans Bold"/>
                  <a:ea typeface="Canva Sans Bold"/>
                  <a:cs typeface="Canva Sans Bold"/>
                  <a:sym typeface="Canva Sans Bold"/>
                </a:rPr>
                <a:t>Central Nervous System</a:t>
              </a:r>
            </a:p>
          </p:txBody>
        </p:sp>
        <p:sp>
          <p:nvSpPr>
            <p:cNvPr id="52" name="TextBox 52"/>
            <p:cNvSpPr txBox="1"/>
            <p:nvPr/>
          </p:nvSpPr>
          <p:spPr>
            <a:xfrm>
              <a:off x="0" y="688838"/>
              <a:ext cx="4220323" cy="650027"/>
            </a:xfrm>
            <a:prstGeom prst="rect">
              <a:avLst/>
            </a:prstGeom>
          </p:spPr>
          <p:txBody>
            <a:bodyPr lIns="0" tIns="0" rIns="0" bIns="0" rtlCol="0" anchor="t">
              <a:spAutoFit/>
            </a:bodyPr>
            <a:lstStyle/>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Often spared</a:t>
              </a:r>
            </a:p>
            <a:p>
              <a:pPr marL="302270" lvl="1" indent="-151135" algn="l">
                <a:lnSpc>
                  <a:spcPts val="1960"/>
                </a:lnSpc>
                <a:buFont typeface="Arial"/>
                <a:buChar char="•"/>
              </a:pPr>
              <a:r>
                <a:rPr lang="en-US" sz="1400">
                  <a:solidFill>
                    <a:srgbClr val="4F4F59"/>
                  </a:solidFill>
                  <a:latin typeface="Canva Sans"/>
                  <a:ea typeface="Canva Sans"/>
                  <a:cs typeface="Canva Sans"/>
                  <a:sym typeface="Canva Sans"/>
                </a:rPr>
                <a:t>Alzheimer’s</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4105" y="1991959"/>
            <a:ext cx="1488231" cy="1840162"/>
          </a:xfrm>
          <a:custGeom>
            <a:avLst/>
            <a:gdLst/>
            <a:ahLst/>
            <a:cxnLst/>
            <a:rect l="l" t="t" r="r" b="b"/>
            <a:pathLst>
              <a:path w="1488231" h="1840162">
                <a:moveTo>
                  <a:pt x="0" y="0"/>
                </a:moveTo>
                <a:lnTo>
                  <a:pt x="1488231" y="0"/>
                </a:lnTo>
                <a:lnTo>
                  <a:pt x="1488231" y="1840162"/>
                </a:lnTo>
                <a:lnTo>
                  <a:pt x="0" y="18401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939695" y="604174"/>
            <a:ext cx="10408610" cy="1526059"/>
          </a:xfrm>
          <a:prstGeom prst="rect">
            <a:avLst/>
          </a:prstGeom>
        </p:spPr>
        <p:txBody>
          <a:bodyPr lIns="0" tIns="0" rIns="0" bIns="0" rtlCol="0" anchor="t">
            <a:spAutoFit/>
          </a:bodyPr>
          <a:lstStyle/>
          <a:p>
            <a:pPr algn="l">
              <a:lnSpc>
                <a:spcPts val="11880"/>
              </a:lnSpc>
            </a:pPr>
            <a:r>
              <a:rPr lang="en-US" sz="11500" b="1" dirty="0">
                <a:solidFill>
                  <a:srgbClr val="F49F36"/>
                </a:solidFill>
                <a:latin typeface="Glacial Indifference Bold"/>
                <a:ea typeface="Glacial Indifference Bold"/>
                <a:cs typeface="Glacial Indifference Bold"/>
                <a:sym typeface="Glacial Indifference Bold"/>
              </a:rPr>
              <a:t>AMYLOIDOSIS</a:t>
            </a:r>
          </a:p>
        </p:txBody>
      </p:sp>
      <p:sp>
        <p:nvSpPr>
          <p:cNvPr id="4" name="Freeform 4"/>
          <p:cNvSpPr/>
          <p:nvPr/>
        </p:nvSpPr>
        <p:spPr>
          <a:xfrm flipH="1">
            <a:off x="10701044" y="1991959"/>
            <a:ext cx="1488231" cy="1840162"/>
          </a:xfrm>
          <a:custGeom>
            <a:avLst/>
            <a:gdLst/>
            <a:ahLst/>
            <a:cxnLst/>
            <a:rect l="l" t="t" r="r" b="b"/>
            <a:pathLst>
              <a:path w="1488231" h="1840162">
                <a:moveTo>
                  <a:pt x="1488231" y="0"/>
                </a:moveTo>
                <a:lnTo>
                  <a:pt x="0" y="0"/>
                </a:lnTo>
                <a:lnTo>
                  <a:pt x="0" y="1840162"/>
                </a:lnTo>
                <a:lnTo>
                  <a:pt x="1488231" y="1840162"/>
                </a:lnTo>
                <a:lnTo>
                  <a:pt x="148823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6329908" y="6146275"/>
            <a:ext cx="5628184" cy="3756813"/>
          </a:xfrm>
          <a:custGeom>
            <a:avLst/>
            <a:gdLst/>
            <a:ahLst/>
            <a:cxnLst/>
            <a:rect l="l" t="t" r="r" b="b"/>
            <a:pathLst>
              <a:path w="5628184" h="3756813">
                <a:moveTo>
                  <a:pt x="0" y="0"/>
                </a:moveTo>
                <a:lnTo>
                  <a:pt x="5628184" y="0"/>
                </a:lnTo>
                <a:lnTo>
                  <a:pt x="5628184" y="3756812"/>
                </a:lnTo>
                <a:lnTo>
                  <a:pt x="0" y="3756812"/>
                </a:lnTo>
                <a:lnTo>
                  <a:pt x="0" y="0"/>
                </a:lnTo>
                <a:close/>
              </a:path>
            </a:pathLst>
          </a:custGeom>
          <a:blipFill>
            <a:blip r:embed="rId4"/>
            <a:stretch>
              <a:fillRect/>
            </a:stretch>
          </a:blipFill>
        </p:spPr>
        <p:txBody>
          <a:bodyPr/>
          <a:lstStyle/>
          <a:p>
            <a:endParaRPr lang="en-GB"/>
          </a:p>
        </p:txBody>
      </p:sp>
      <p:sp>
        <p:nvSpPr>
          <p:cNvPr id="6" name="Freeform 6"/>
          <p:cNvSpPr/>
          <p:nvPr/>
        </p:nvSpPr>
        <p:spPr>
          <a:xfrm>
            <a:off x="5568205" y="7633674"/>
            <a:ext cx="1207745" cy="391008"/>
          </a:xfrm>
          <a:custGeom>
            <a:avLst/>
            <a:gdLst/>
            <a:ahLst/>
            <a:cxnLst/>
            <a:rect l="l" t="t" r="r" b="b"/>
            <a:pathLst>
              <a:path w="1207745" h="391008">
                <a:moveTo>
                  <a:pt x="0" y="0"/>
                </a:moveTo>
                <a:lnTo>
                  <a:pt x="1207745" y="0"/>
                </a:lnTo>
                <a:lnTo>
                  <a:pt x="1207745" y="391007"/>
                </a:lnTo>
                <a:lnTo>
                  <a:pt x="0" y="391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3212775" y="3912641"/>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Bold"/>
                <a:ea typeface="Canva Sans Bold"/>
                <a:cs typeface="Canva Sans Bold"/>
                <a:sym typeface="Canva Sans Bold"/>
              </a:rPr>
              <a:t>Biopsy of Involved Organ</a:t>
            </a:r>
          </a:p>
        </p:txBody>
      </p:sp>
      <p:sp>
        <p:nvSpPr>
          <p:cNvPr id="8" name="TextBox 8"/>
          <p:cNvSpPr txBox="1"/>
          <p:nvPr/>
        </p:nvSpPr>
        <p:spPr>
          <a:xfrm>
            <a:off x="9817538" y="3912641"/>
            <a:ext cx="3772646" cy="396241"/>
          </a:xfrm>
          <a:prstGeom prst="rect">
            <a:avLst/>
          </a:prstGeom>
        </p:spPr>
        <p:txBody>
          <a:bodyPr lIns="0" tIns="0" rIns="0" bIns="0" rtlCol="0" anchor="t">
            <a:spAutoFit/>
          </a:bodyPr>
          <a:lstStyle/>
          <a:p>
            <a:pPr algn="ctr">
              <a:lnSpc>
                <a:spcPts val="3359"/>
              </a:lnSpc>
              <a:spcBef>
                <a:spcPct val="0"/>
              </a:spcBef>
            </a:pPr>
            <a:r>
              <a:rPr lang="en-US" sz="2399" b="1">
                <a:solidFill>
                  <a:srgbClr val="000000"/>
                </a:solidFill>
                <a:latin typeface="Canva Sans Bold"/>
                <a:ea typeface="Canva Sans Bold"/>
                <a:cs typeface="Canva Sans Bold"/>
                <a:sym typeface="Canva Sans Bold"/>
              </a:rPr>
              <a:t>Fat Pad Biopsy</a:t>
            </a:r>
          </a:p>
        </p:txBody>
      </p:sp>
      <p:sp>
        <p:nvSpPr>
          <p:cNvPr id="9" name="TextBox 9"/>
          <p:cNvSpPr txBox="1"/>
          <p:nvPr/>
        </p:nvSpPr>
        <p:spPr>
          <a:xfrm>
            <a:off x="9144000" y="5670057"/>
            <a:ext cx="3415100" cy="381887"/>
          </a:xfrm>
          <a:prstGeom prst="rect">
            <a:avLst/>
          </a:prstGeom>
        </p:spPr>
        <p:txBody>
          <a:bodyPr lIns="0" tIns="0" rIns="0" bIns="0" rtlCol="0" anchor="t">
            <a:spAutoFit/>
          </a:bodyPr>
          <a:lstStyle/>
          <a:p>
            <a:pPr algn="ctr">
              <a:lnSpc>
                <a:spcPts val="2749"/>
              </a:lnSpc>
            </a:pPr>
            <a:r>
              <a:rPr lang="en-US" sz="3234" b="1" spc="-97" dirty="0">
                <a:solidFill>
                  <a:srgbClr val="428CE2"/>
                </a:solidFill>
                <a:latin typeface="Barlow Condensed Semi-Bold"/>
                <a:ea typeface="Barlow Condensed Semi-Bold"/>
                <a:cs typeface="Barlow Condensed Semi-Bold"/>
                <a:sym typeface="Barlow Condensed Semi-Bold"/>
              </a:rPr>
              <a:t>POLARIZED LIGHT</a:t>
            </a:r>
          </a:p>
        </p:txBody>
      </p:sp>
      <p:sp>
        <p:nvSpPr>
          <p:cNvPr id="10" name="TextBox 10"/>
          <p:cNvSpPr txBox="1"/>
          <p:nvPr/>
        </p:nvSpPr>
        <p:spPr>
          <a:xfrm>
            <a:off x="4930783" y="5669514"/>
            <a:ext cx="4109276" cy="381887"/>
          </a:xfrm>
          <a:prstGeom prst="rect">
            <a:avLst/>
          </a:prstGeom>
        </p:spPr>
        <p:txBody>
          <a:bodyPr wrap="square" lIns="0" tIns="0" rIns="0" bIns="0" rtlCol="0" anchor="t">
            <a:spAutoFit/>
          </a:bodyPr>
          <a:lstStyle/>
          <a:p>
            <a:pPr algn="ctr">
              <a:lnSpc>
                <a:spcPts val="2749"/>
              </a:lnSpc>
            </a:pPr>
            <a:r>
              <a:rPr lang="en-US" sz="3234" b="1" spc="-97" dirty="0">
                <a:solidFill>
                  <a:srgbClr val="428CE2"/>
                </a:solidFill>
                <a:latin typeface="Barlow Condensed Semi-Bold"/>
                <a:ea typeface="Barlow Condensed Semi-Bold"/>
                <a:cs typeface="Barlow Condensed Semi-Bold"/>
                <a:sym typeface="Barlow Condensed Semi-Bold"/>
              </a:rPr>
              <a:t>DYE: </a:t>
            </a:r>
            <a:r>
              <a:rPr lang="en-US" sz="3234" b="1" spc="-97" dirty="0">
                <a:solidFill>
                  <a:srgbClr val="DC3D16"/>
                </a:solidFill>
                <a:latin typeface="Barlow Condensed Semi-Bold"/>
                <a:ea typeface="Barlow Condensed Semi-Bold"/>
                <a:cs typeface="Barlow Condensed Semi-Bold"/>
                <a:sym typeface="Barlow Condensed Semi-Bold"/>
              </a:rPr>
              <a:t>CONGO RED STAIN</a:t>
            </a:r>
          </a:p>
        </p:txBody>
      </p:sp>
      <p:sp>
        <p:nvSpPr>
          <p:cNvPr id="11" name="Freeform 11"/>
          <p:cNvSpPr/>
          <p:nvPr/>
        </p:nvSpPr>
        <p:spPr>
          <a:xfrm flipH="1">
            <a:off x="10981530" y="7633674"/>
            <a:ext cx="1577570" cy="510738"/>
          </a:xfrm>
          <a:custGeom>
            <a:avLst/>
            <a:gdLst/>
            <a:ahLst/>
            <a:cxnLst/>
            <a:rect l="l" t="t" r="r" b="b"/>
            <a:pathLst>
              <a:path w="1577570" h="510738">
                <a:moveTo>
                  <a:pt x="1577570" y="0"/>
                </a:moveTo>
                <a:lnTo>
                  <a:pt x="0" y="0"/>
                </a:lnTo>
                <a:lnTo>
                  <a:pt x="0" y="510738"/>
                </a:lnTo>
                <a:lnTo>
                  <a:pt x="1577570" y="510738"/>
                </a:lnTo>
                <a:lnTo>
                  <a:pt x="15775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2153105" y="7642795"/>
            <a:ext cx="3415100" cy="381887"/>
          </a:xfrm>
          <a:prstGeom prst="rect">
            <a:avLst/>
          </a:prstGeom>
        </p:spPr>
        <p:txBody>
          <a:bodyPr lIns="0" tIns="0" rIns="0" bIns="0" rtlCol="0" anchor="t">
            <a:spAutoFit/>
          </a:bodyPr>
          <a:lstStyle/>
          <a:p>
            <a:pPr algn="ctr">
              <a:lnSpc>
                <a:spcPts val="2749"/>
              </a:lnSpc>
            </a:pPr>
            <a:r>
              <a:rPr lang="en-US" sz="3234" b="1" spc="-97">
                <a:solidFill>
                  <a:srgbClr val="000000"/>
                </a:solidFill>
                <a:latin typeface="Barlow Condensed Semi-Bold"/>
                <a:ea typeface="Barlow Condensed Semi-Bold"/>
                <a:cs typeface="Barlow Condensed Semi-Bold"/>
                <a:sym typeface="Barlow Condensed Semi-Bold"/>
              </a:rPr>
              <a:t>AMYLOID= </a:t>
            </a:r>
            <a:r>
              <a:rPr lang="en-US" sz="3234" b="1" spc="-97">
                <a:solidFill>
                  <a:srgbClr val="F27891"/>
                </a:solidFill>
                <a:latin typeface="Barlow Condensed Semi-Bold"/>
                <a:ea typeface="Barlow Condensed Semi-Bold"/>
                <a:cs typeface="Barlow Condensed Semi-Bold"/>
                <a:sym typeface="Barlow Condensed Semi-Bold"/>
              </a:rPr>
              <a:t>PINK</a:t>
            </a:r>
          </a:p>
        </p:txBody>
      </p:sp>
      <p:sp>
        <p:nvSpPr>
          <p:cNvPr id="13" name="TextBox 13"/>
          <p:cNvSpPr txBox="1"/>
          <p:nvPr/>
        </p:nvSpPr>
        <p:spPr>
          <a:xfrm>
            <a:off x="12908070" y="7642795"/>
            <a:ext cx="4240061" cy="369204"/>
          </a:xfrm>
          <a:prstGeom prst="rect">
            <a:avLst/>
          </a:prstGeom>
        </p:spPr>
        <p:txBody>
          <a:bodyPr wrap="square" lIns="0" tIns="0" rIns="0" bIns="0" rtlCol="0" anchor="t">
            <a:spAutoFit/>
          </a:bodyPr>
          <a:lstStyle/>
          <a:p>
            <a:pPr algn="ctr">
              <a:lnSpc>
                <a:spcPts val="2749"/>
              </a:lnSpc>
            </a:pPr>
            <a:r>
              <a:rPr lang="en-US" sz="3234" b="1" spc="-97" dirty="0">
                <a:solidFill>
                  <a:srgbClr val="000000"/>
                </a:solidFill>
                <a:latin typeface="Barlow Condensed Semi-Bold"/>
                <a:ea typeface="Barlow Condensed Semi-Bold"/>
                <a:cs typeface="Barlow Condensed Semi-Bold"/>
                <a:sym typeface="Barlow Condensed Semi-Bold"/>
              </a:rPr>
              <a:t>AMYLOID= </a:t>
            </a:r>
            <a:r>
              <a:rPr lang="en-US" sz="3234" b="1" spc="-97" dirty="0">
                <a:solidFill>
                  <a:srgbClr val="00AD31"/>
                </a:solidFill>
                <a:latin typeface="Barlow Condensed Semi-Bold"/>
                <a:ea typeface="Barlow Condensed Semi-Bold"/>
                <a:cs typeface="Barlow Condensed Semi-Bold"/>
                <a:sym typeface="Barlow Condensed Semi-Bold"/>
              </a:rPr>
              <a:t>APPLE GREEN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366126"/>
            <a:ext cx="7332529" cy="907771"/>
          </a:xfrm>
          <a:prstGeom prst="rect">
            <a:avLst/>
          </a:prstGeom>
        </p:spPr>
        <p:txBody>
          <a:bodyPr lIns="0" tIns="0" rIns="0" bIns="0" rtlCol="0" anchor="t">
            <a:spAutoFit/>
          </a:bodyPr>
          <a:lstStyle/>
          <a:p>
            <a:pPr algn="ctr">
              <a:lnSpc>
                <a:spcPts val="6937"/>
              </a:lnSpc>
            </a:pPr>
            <a:r>
              <a:rPr lang="en-US" sz="6306">
                <a:solidFill>
                  <a:srgbClr val="000000"/>
                </a:solidFill>
                <a:latin typeface="KG Primary Penmanship"/>
                <a:ea typeface="KG Primary Penmanship"/>
                <a:cs typeface="KG Primary Penmanship"/>
                <a:sym typeface="KG Primary Penmanship"/>
              </a:rPr>
              <a:t>Mutation in transthyretin</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9" name="TextBox 9"/>
          <p:cNvSpPr txBox="1"/>
          <p:nvPr/>
        </p:nvSpPr>
        <p:spPr>
          <a:xfrm>
            <a:off x="1352928" y="7192911"/>
            <a:ext cx="7332529" cy="907771"/>
          </a:xfrm>
          <a:prstGeom prst="rect">
            <a:avLst/>
          </a:prstGeom>
        </p:spPr>
        <p:txBody>
          <a:bodyPr lIns="0" tIns="0" rIns="0" bIns="0" rtlCol="0" anchor="t">
            <a:spAutoFit/>
          </a:bodyPr>
          <a:lstStyle/>
          <a:p>
            <a:pPr algn="ctr">
              <a:lnSpc>
                <a:spcPts val="6937"/>
              </a:lnSpc>
            </a:pPr>
            <a:r>
              <a:rPr lang="en-US" sz="6306">
                <a:solidFill>
                  <a:srgbClr val="000000"/>
                </a:solidFill>
                <a:latin typeface="KG Primary Penmanship"/>
                <a:ea typeface="KG Primary Penmanship"/>
                <a:cs typeface="KG Primary Penmanship"/>
                <a:sym typeface="KG Primary Penmanship"/>
              </a:rPr>
              <a:t>IBD</a:t>
            </a:r>
          </a:p>
        </p:txBody>
      </p:sp>
      <p:grpSp>
        <p:nvGrpSpPr>
          <p:cNvPr id="10" name="Group 10"/>
          <p:cNvGrpSpPr/>
          <p:nvPr/>
        </p:nvGrpSpPr>
        <p:grpSpPr>
          <a:xfrm>
            <a:off x="9582121" y="4318501"/>
            <a:ext cx="8249615" cy="2464835"/>
            <a:chOff x="0" y="0"/>
            <a:chExt cx="108603072" cy="32448625"/>
          </a:xfrm>
        </p:grpSpPr>
        <p:sp>
          <p:nvSpPr>
            <p:cNvPr id="11" name="Freeform 11"/>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2" name="Freeform 12"/>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13" name="TextBox 13"/>
          <p:cNvSpPr txBox="1"/>
          <p:nvPr/>
        </p:nvSpPr>
        <p:spPr>
          <a:xfrm>
            <a:off x="10021231" y="4366126"/>
            <a:ext cx="7371395" cy="907771"/>
          </a:xfrm>
          <a:prstGeom prst="rect">
            <a:avLst/>
          </a:prstGeom>
        </p:spPr>
        <p:txBody>
          <a:bodyPr lIns="0" tIns="0" rIns="0" bIns="0" rtlCol="0" anchor="t">
            <a:spAutoFit/>
          </a:bodyPr>
          <a:lstStyle/>
          <a:p>
            <a:pPr algn="ctr">
              <a:lnSpc>
                <a:spcPts val="6937"/>
              </a:lnSpc>
            </a:pPr>
            <a:r>
              <a:rPr lang="en-US" sz="6306">
                <a:solidFill>
                  <a:srgbClr val="000000"/>
                </a:solidFill>
                <a:latin typeface="KG Primary Penmanship"/>
                <a:ea typeface="KG Primary Penmanship"/>
                <a:cs typeface="KG Primary Penmanship"/>
                <a:sym typeface="KG Primary Penmanship"/>
              </a:rPr>
              <a:t>Chronic RA</a:t>
            </a:r>
          </a:p>
        </p:txBody>
      </p:sp>
      <p:grpSp>
        <p:nvGrpSpPr>
          <p:cNvPr id="14" name="Group 14"/>
          <p:cNvGrpSpPr/>
          <p:nvPr/>
        </p:nvGrpSpPr>
        <p:grpSpPr>
          <a:xfrm>
            <a:off x="9582121" y="7148348"/>
            <a:ext cx="8249615" cy="2464835"/>
            <a:chOff x="0" y="0"/>
            <a:chExt cx="108603072" cy="32448625"/>
          </a:xfrm>
        </p:grpSpPr>
        <p:sp>
          <p:nvSpPr>
            <p:cNvPr id="15" name="Freeform 15"/>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6" name="Freeform 16"/>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17" name="TextBox 17"/>
          <p:cNvSpPr txBox="1"/>
          <p:nvPr/>
        </p:nvSpPr>
        <p:spPr>
          <a:xfrm>
            <a:off x="10021231" y="7195973"/>
            <a:ext cx="7371395" cy="907771"/>
          </a:xfrm>
          <a:prstGeom prst="rect">
            <a:avLst/>
          </a:prstGeom>
        </p:spPr>
        <p:txBody>
          <a:bodyPr lIns="0" tIns="0" rIns="0" bIns="0" rtlCol="0" anchor="t">
            <a:spAutoFit/>
          </a:bodyPr>
          <a:lstStyle/>
          <a:p>
            <a:pPr algn="ctr">
              <a:lnSpc>
                <a:spcPts val="6937"/>
              </a:lnSpc>
            </a:pPr>
            <a:r>
              <a:rPr lang="en-US" sz="6306">
                <a:solidFill>
                  <a:srgbClr val="000000"/>
                </a:solidFill>
                <a:latin typeface="KG Primary Penmanship"/>
                <a:ea typeface="KG Primary Penmanship"/>
                <a:cs typeface="KG Primary Penmanship"/>
                <a:sym typeface="KG Primary Penmanship"/>
              </a:rPr>
              <a:t>Multiple myeloma</a:t>
            </a:r>
          </a:p>
        </p:txBody>
      </p:sp>
      <p:grpSp>
        <p:nvGrpSpPr>
          <p:cNvPr id="18" name="Group 18"/>
          <p:cNvGrpSpPr/>
          <p:nvPr/>
        </p:nvGrpSpPr>
        <p:grpSpPr>
          <a:xfrm>
            <a:off x="894385" y="797158"/>
            <a:ext cx="16937351" cy="3159393"/>
            <a:chOff x="0" y="0"/>
            <a:chExt cx="200884757" cy="37471848"/>
          </a:xfrm>
        </p:grpSpPr>
        <p:sp>
          <p:nvSpPr>
            <p:cNvPr id="19" name="Freeform 19"/>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20" name="Freeform 20"/>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21" name="TextBox 21"/>
          <p:cNvSpPr txBox="1"/>
          <p:nvPr/>
        </p:nvSpPr>
        <p:spPr>
          <a:xfrm>
            <a:off x="1073010" y="1176705"/>
            <a:ext cx="16580101" cy="2466975"/>
          </a:xfrm>
          <a:prstGeom prst="rect">
            <a:avLst/>
          </a:prstGeom>
        </p:spPr>
        <p:txBody>
          <a:bodyPr lIns="0" tIns="0" rIns="0" bIns="0" rtlCol="0" anchor="t">
            <a:spAutoFit/>
          </a:bodyPr>
          <a:lstStyle/>
          <a:p>
            <a:pPr algn="ctr">
              <a:lnSpc>
                <a:spcPts val="3239"/>
              </a:lnSpc>
            </a:pPr>
            <a:r>
              <a:rPr lang="en-US" sz="2699" b="1">
                <a:solidFill>
                  <a:srgbClr val="FFFFFF"/>
                </a:solidFill>
                <a:latin typeface="Neue Einstellung Bold"/>
                <a:ea typeface="Neue Einstellung Bold"/>
                <a:cs typeface="Neue Einstellung Bold"/>
                <a:sym typeface="Neue Einstellung Bold"/>
              </a:rPr>
              <a:t>A 40YO man being examined for exercise intolerance. Patient develops SOB 5 mins after exercise. Patient also complains of knee pain that worsens throughout the day and improves with rest. Family history is significant for an uncle with ulcerative colitis. ECHO reveals thickening of walls of both ventricles. ECG reveals low voltage electrical activity. Biopsy of heart reveals infiltration that has apple green colour under polarized light.</a:t>
            </a:r>
          </a:p>
          <a:p>
            <a:pPr marL="0" lvl="0" indent="0" algn="ctr">
              <a:lnSpc>
                <a:spcPts val="3239"/>
              </a:lnSpc>
              <a:spcBef>
                <a:spcPct val="0"/>
              </a:spcBef>
            </a:pPr>
            <a:r>
              <a:rPr lang="en-US" sz="2699" b="1">
                <a:solidFill>
                  <a:srgbClr val="FFCE12"/>
                </a:solidFill>
                <a:latin typeface="Neue Einstellung Bold"/>
                <a:ea typeface="Neue Einstellung Bold"/>
                <a:cs typeface="Neue Einstellung Bold"/>
                <a:sym typeface="Neue Einstellung Bold"/>
              </a:rPr>
              <a:t>Which of the following has most likely resulted in this patient’s cardiac abnormalities?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DD4400"/>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366126"/>
            <a:ext cx="7332529" cy="907771"/>
          </a:xfrm>
          <a:prstGeom prst="rect">
            <a:avLst/>
          </a:prstGeom>
        </p:spPr>
        <p:txBody>
          <a:bodyPr lIns="0" tIns="0" rIns="0" bIns="0" rtlCol="0" anchor="t">
            <a:spAutoFit/>
          </a:bodyPr>
          <a:lstStyle/>
          <a:p>
            <a:pPr algn="ctr">
              <a:lnSpc>
                <a:spcPts val="6937"/>
              </a:lnSpc>
            </a:pPr>
            <a:r>
              <a:rPr lang="en-US" sz="6306">
                <a:solidFill>
                  <a:srgbClr val="000000"/>
                </a:solidFill>
                <a:latin typeface="KG Primary Penmanship"/>
                <a:ea typeface="KG Primary Penmanship"/>
                <a:cs typeface="KG Primary Penmanship"/>
                <a:sym typeface="KG Primary Penmanship"/>
              </a:rPr>
              <a:t>Mutation in transthyretin</a:t>
            </a:r>
          </a:p>
        </p:txBody>
      </p:sp>
      <p:grpSp>
        <p:nvGrpSpPr>
          <p:cNvPr id="6" name="Group 6"/>
          <p:cNvGrpSpPr/>
          <p:nvPr/>
        </p:nvGrpSpPr>
        <p:grpSpPr>
          <a:xfrm>
            <a:off x="894385" y="797158"/>
            <a:ext cx="16937351" cy="3159393"/>
            <a:chOff x="0" y="0"/>
            <a:chExt cx="200884757" cy="37471848"/>
          </a:xfrm>
        </p:grpSpPr>
        <p:sp>
          <p:nvSpPr>
            <p:cNvPr id="7" name="Freeform 7"/>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8" name="Freeform 8"/>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9" name="TextBox 9"/>
          <p:cNvSpPr txBox="1"/>
          <p:nvPr/>
        </p:nvSpPr>
        <p:spPr>
          <a:xfrm>
            <a:off x="1073010" y="1176705"/>
            <a:ext cx="16580101" cy="2466975"/>
          </a:xfrm>
          <a:prstGeom prst="rect">
            <a:avLst/>
          </a:prstGeom>
        </p:spPr>
        <p:txBody>
          <a:bodyPr lIns="0" tIns="0" rIns="0" bIns="0" rtlCol="0" anchor="t">
            <a:spAutoFit/>
          </a:bodyPr>
          <a:lstStyle/>
          <a:p>
            <a:pPr marL="0" lvl="0" indent="0" algn="ctr">
              <a:lnSpc>
                <a:spcPts val="3239"/>
              </a:lnSpc>
              <a:spcBef>
                <a:spcPct val="0"/>
              </a:spcBef>
            </a:pPr>
            <a:r>
              <a:rPr lang="en-US" sz="2699" b="1">
                <a:solidFill>
                  <a:srgbClr val="FFFFFF"/>
                </a:solidFill>
                <a:latin typeface="Neue Einstellung Bold"/>
                <a:ea typeface="Neue Einstellung Bold"/>
                <a:cs typeface="Neue Einstellung Bold"/>
                <a:sym typeface="Neue Einstellung Bold"/>
              </a:rPr>
              <a:t>A 40YO man being examined for exercise intolerance. Patient develops SOB 5 mins after exercise. Patient also complains of knee pain that worsens throughout the day and improves with rest. Family history is significant for an uncle with ulcerative colitis. ECHO reveals thickening of walls of both ventricles. ECG reveals low voltage electrical activity. Biopsy of heart reveals infiltration that has apple green colour under polarized light. Which of the following has most likely resulted in this patient’s cardiac abnormalities?</a:t>
            </a:r>
          </a:p>
        </p:txBody>
      </p:sp>
      <p:sp>
        <p:nvSpPr>
          <p:cNvPr id="10" name="TextBox 10"/>
          <p:cNvSpPr txBox="1"/>
          <p:nvPr/>
        </p:nvSpPr>
        <p:spPr>
          <a:xfrm>
            <a:off x="9862039" y="4328026"/>
            <a:ext cx="7791072" cy="4076700"/>
          </a:xfrm>
          <a:prstGeom prst="rect">
            <a:avLst/>
          </a:prstGeom>
        </p:spPr>
        <p:txBody>
          <a:bodyPr lIns="0" tIns="0" rIns="0" bIns="0" rtlCol="0" anchor="t">
            <a:spAutoFit/>
          </a:bodyPr>
          <a:lstStyle/>
          <a:p>
            <a:pPr marL="0" lvl="0" indent="0" algn="ctr">
              <a:lnSpc>
                <a:spcPts val="3599"/>
              </a:lnSpc>
              <a:spcBef>
                <a:spcPct val="0"/>
              </a:spcBef>
            </a:pPr>
            <a:r>
              <a:rPr lang="en-US" sz="2999" b="1">
                <a:solidFill>
                  <a:srgbClr val="FCFCFC"/>
                </a:solidFill>
                <a:latin typeface="Neue Einstellung Bold"/>
                <a:ea typeface="Neue Einstellung Bold"/>
                <a:cs typeface="Neue Einstellung Bold"/>
                <a:sym typeface="Neue Einstellung Bold"/>
              </a:rPr>
              <a:t>Familial amyloid cardiomyopathy is caused by deposition of mutant transthyretin in the heart, causing restrictive CMP. TTR is produced by liver, normal form is deposited in the heart of elderly patients causing senile cardiac amyloidosis. On the other other hand, mutant form of TTR leads to hereditary amyloidosis seen in younger people.</a:t>
            </a:r>
          </a:p>
        </p:txBody>
      </p:sp>
      <p:sp>
        <p:nvSpPr>
          <p:cNvPr id="11" name="TextBox 11"/>
          <p:cNvSpPr txBox="1"/>
          <p:nvPr/>
        </p:nvSpPr>
        <p:spPr>
          <a:xfrm>
            <a:off x="2729078" y="7278839"/>
            <a:ext cx="4580229" cy="1806575"/>
          </a:xfrm>
          <a:prstGeom prst="rect">
            <a:avLst/>
          </a:prstGeom>
        </p:spPr>
        <p:txBody>
          <a:bodyPr lIns="0" tIns="0" rIns="0" bIns="0" rtlCol="0" anchor="t">
            <a:spAutoFit/>
          </a:bodyPr>
          <a:lstStyle/>
          <a:p>
            <a:pPr algn="ctr">
              <a:lnSpc>
                <a:spcPts val="3599"/>
              </a:lnSpc>
            </a:pPr>
            <a:r>
              <a:rPr lang="en-US" sz="2999" b="1">
                <a:solidFill>
                  <a:srgbClr val="DC3D16"/>
                </a:solidFill>
                <a:latin typeface="Neue Einstellung Bold"/>
                <a:ea typeface="Neue Einstellung Bold"/>
                <a:cs typeface="Neue Einstellung Bold"/>
                <a:sym typeface="Neue Einstellung Bold"/>
              </a:rPr>
              <a:t>In Short,</a:t>
            </a:r>
          </a:p>
          <a:p>
            <a:pPr algn="ctr">
              <a:lnSpc>
                <a:spcPts val="3599"/>
              </a:lnSpc>
            </a:pPr>
            <a:r>
              <a:rPr lang="en-US" sz="2999" b="1">
                <a:solidFill>
                  <a:srgbClr val="DC3D16"/>
                </a:solidFill>
                <a:latin typeface="Neue Einstellung Bold"/>
                <a:ea typeface="Neue Einstellung Bold"/>
                <a:cs typeface="Neue Einstellung Bold"/>
                <a:sym typeface="Neue Einstellung Bold"/>
              </a:rPr>
              <a:t>TTR= produced by liver</a:t>
            </a:r>
          </a:p>
          <a:p>
            <a:pPr algn="ctr">
              <a:lnSpc>
                <a:spcPts val="3599"/>
              </a:lnSpc>
            </a:pPr>
            <a:r>
              <a:rPr lang="en-US" sz="2999" b="1">
                <a:solidFill>
                  <a:srgbClr val="DC3D16"/>
                </a:solidFill>
                <a:latin typeface="Neue Einstellung Bold"/>
                <a:ea typeface="Neue Einstellung Bold"/>
                <a:cs typeface="Neue Einstellung Bold"/>
                <a:sym typeface="Neue Einstellung Bold"/>
              </a:rPr>
              <a:t>Normal TTR- Senile</a:t>
            </a:r>
          </a:p>
          <a:p>
            <a:pPr marL="0" lvl="0" indent="0" algn="ctr">
              <a:lnSpc>
                <a:spcPts val="3599"/>
              </a:lnSpc>
              <a:spcBef>
                <a:spcPct val="0"/>
              </a:spcBef>
            </a:pPr>
            <a:r>
              <a:rPr lang="en-US" sz="2999" b="1">
                <a:solidFill>
                  <a:srgbClr val="DC3D16"/>
                </a:solidFill>
                <a:latin typeface="Neue Einstellung Bold"/>
                <a:ea typeface="Neue Einstellung Bold"/>
                <a:cs typeface="Neue Einstellung Bold"/>
                <a:sym typeface="Neue Einstellung Bold"/>
              </a:rPr>
              <a:t>Mutant TTR- Young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493895"/>
            <a:ext cx="7332529" cy="134683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Inflammation due to deposition of amylin in islets of langerhans</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9" name="Group 9"/>
          <p:cNvGrpSpPr/>
          <p:nvPr/>
        </p:nvGrpSpPr>
        <p:grpSpPr>
          <a:xfrm>
            <a:off x="9582121" y="4318501"/>
            <a:ext cx="8249615" cy="2464835"/>
            <a:chOff x="0" y="0"/>
            <a:chExt cx="108603072" cy="32448625"/>
          </a:xfrm>
        </p:grpSpPr>
        <p:sp>
          <p:nvSpPr>
            <p:cNvPr id="10" name="Freeform 10"/>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1" name="Freeform 11"/>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2" name="Group 12"/>
          <p:cNvGrpSpPr/>
          <p:nvPr/>
        </p:nvGrpSpPr>
        <p:grpSpPr>
          <a:xfrm>
            <a:off x="9582121" y="7148348"/>
            <a:ext cx="8249615" cy="2464835"/>
            <a:chOff x="0" y="0"/>
            <a:chExt cx="108603072" cy="32448625"/>
          </a:xfrm>
        </p:grpSpPr>
        <p:sp>
          <p:nvSpPr>
            <p:cNvPr id="13" name="Freeform 1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4" name="Freeform 1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5" name="Group 15"/>
          <p:cNvGrpSpPr/>
          <p:nvPr/>
        </p:nvGrpSpPr>
        <p:grpSpPr>
          <a:xfrm>
            <a:off x="894385" y="797158"/>
            <a:ext cx="16937351" cy="3159393"/>
            <a:chOff x="0" y="0"/>
            <a:chExt cx="200884757" cy="37471848"/>
          </a:xfrm>
        </p:grpSpPr>
        <p:sp>
          <p:nvSpPr>
            <p:cNvPr id="16" name="Freeform 16"/>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17" name="Freeform 17"/>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18" name="TextBox 18"/>
          <p:cNvSpPr txBox="1"/>
          <p:nvPr/>
        </p:nvSpPr>
        <p:spPr>
          <a:xfrm>
            <a:off x="1073010" y="1447005"/>
            <a:ext cx="16580101" cy="1349375"/>
          </a:xfrm>
          <a:prstGeom prst="rect">
            <a:avLst/>
          </a:prstGeom>
        </p:spPr>
        <p:txBody>
          <a:bodyPr lIns="0" tIns="0" rIns="0" bIns="0" rtlCol="0" anchor="t">
            <a:spAutoFit/>
          </a:bodyPr>
          <a:lstStyle/>
          <a:p>
            <a:pPr marL="0" lvl="0" indent="0" algn="ctr">
              <a:lnSpc>
                <a:spcPts val="5399"/>
              </a:lnSpc>
              <a:spcBef>
                <a:spcPct val="0"/>
              </a:spcBef>
            </a:pPr>
            <a:r>
              <a:rPr lang="en-US" sz="4499" b="1">
                <a:solidFill>
                  <a:srgbClr val="FFFFFF"/>
                </a:solidFill>
                <a:latin typeface="Neue Einstellung Bold"/>
                <a:ea typeface="Neue Einstellung Bold"/>
                <a:cs typeface="Neue Einstellung Bold"/>
                <a:sym typeface="Neue Einstellung Bold"/>
              </a:rPr>
              <a:t>Amyloidosis in pancreas causes pancreatic beta cell damage due to:</a:t>
            </a:r>
          </a:p>
        </p:txBody>
      </p:sp>
      <p:sp>
        <p:nvSpPr>
          <p:cNvPr id="19" name="TextBox 19"/>
          <p:cNvSpPr txBox="1"/>
          <p:nvPr/>
        </p:nvSpPr>
        <p:spPr>
          <a:xfrm>
            <a:off x="10021231" y="4493895"/>
            <a:ext cx="7332529" cy="20135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Inflammation due to immune complex deposition in islets of langerhans</a:t>
            </a:r>
          </a:p>
        </p:txBody>
      </p:sp>
      <p:sp>
        <p:nvSpPr>
          <p:cNvPr id="20" name="TextBox 20"/>
          <p:cNvSpPr txBox="1"/>
          <p:nvPr/>
        </p:nvSpPr>
        <p:spPr>
          <a:xfrm>
            <a:off x="1352928"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Autoimmune destruction</a:t>
            </a:r>
          </a:p>
        </p:txBody>
      </p:sp>
      <p:sp>
        <p:nvSpPr>
          <p:cNvPr id="21" name="TextBox 21"/>
          <p:cNvSpPr txBox="1"/>
          <p:nvPr/>
        </p:nvSpPr>
        <p:spPr>
          <a:xfrm>
            <a:off x="10040664" y="7454138"/>
            <a:ext cx="7332529" cy="134683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Inflammation due to deposition of AL amyloid in islets of langerhans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439415" y="4302157"/>
            <a:ext cx="4183420" cy="3660492"/>
            <a:chOff x="0" y="0"/>
            <a:chExt cx="812800" cy="711200"/>
          </a:xfrm>
        </p:grpSpPr>
        <p:sp>
          <p:nvSpPr>
            <p:cNvPr id="4" name="Freeform 4"/>
            <p:cNvSpPr/>
            <p:nvPr/>
          </p:nvSpPr>
          <p:spPr>
            <a:xfrm>
              <a:off x="29129" y="42958"/>
              <a:ext cx="754542" cy="668242"/>
            </a:xfrm>
            <a:custGeom>
              <a:avLst/>
              <a:gdLst/>
              <a:ahLst/>
              <a:cxnLst/>
              <a:rect l="l" t="t" r="r" b="b"/>
              <a:pathLst>
                <a:path w="754542" h="668242">
                  <a:moveTo>
                    <a:pt x="413998" y="21314"/>
                  </a:moveTo>
                  <a:lnTo>
                    <a:pt x="746944" y="603970"/>
                  </a:lnTo>
                  <a:cubicBezTo>
                    <a:pt x="754542" y="617266"/>
                    <a:pt x="754487" y="633601"/>
                    <a:pt x="746801" y="646846"/>
                  </a:cubicBezTo>
                  <a:cubicBezTo>
                    <a:pt x="739115" y="660090"/>
                    <a:pt x="724960" y="668242"/>
                    <a:pt x="709646" y="668242"/>
                  </a:cubicBezTo>
                  <a:lnTo>
                    <a:pt x="44896" y="668242"/>
                  </a:lnTo>
                  <a:cubicBezTo>
                    <a:pt x="29582" y="668242"/>
                    <a:pt x="15427" y="660090"/>
                    <a:pt x="7741" y="646846"/>
                  </a:cubicBezTo>
                  <a:cubicBezTo>
                    <a:pt x="55" y="633601"/>
                    <a:pt x="0" y="617266"/>
                    <a:pt x="7598" y="603970"/>
                  </a:cubicBezTo>
                  <a:lnTo>
                    <a:pt x="340544" y="21314"/>
                  </a:lnTo>
                  <a:cubicBezTo>
                    <a:pt x="348076" y="8134"/>
                    <a:pt x="362091" y="0"/>
                    <a:pt x="377271" y="0"/>
                  </a:cubicBezTo>
                  <a:cubicBezTo>
                    <a:pt x="392451" y="0"/>
                    <a:pt x="406466" y="8134"/>
                    <a:pt x="413998" y="21314"/>
                  </a:cubicBezTo>
                  <a:close/>
                </a:path>
              </a:pathLst>
            </a:custGeom>
            <a:solidFill>
              <a:srgbClr val="D3D92B"/>
            </a:solidFill>
          </p:spPr>
          <p:txBody>
            <a:bodyPr/>
            <a:lstStyle/>
            <a:p>
              <a:endParaRPr lang="en-GB"/>
            </a:p>
          </p:txBody>
        </p:sp>
        <p:sp>
          <p:nvSpPr>
            <p:cNvPr id="5" name="TextBox 5"/>
            <p:cNvSpPr txBox="1"/>
            <p:nvPr/>
          </p:nvSpPr>
          <p:spPr>
            <a:xfrm>
              <a:off x="127000" y="292100"/>
              <a:ext cx="558800" cy="368300"/>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7052290" y="4302157"/>
            <a:ext cx="4183420" cy="3660492"/>
            <a:chOff x="0" y="0"/>
            <a:chExt cx="812800" cy="711200"/>
          </a:xfrm>
        </p:grpSpPr>
        <p:sp>
          <p:nvSpPr>
            <p:cNvPr id="7" name="Freeform 7"/>
            <p:cNvSpPr/>
            <p:nvPr/>
          </p:nvSpPr>
          <p:spPr>
            <a:xfrm>
              <a:off x="29129" y="42958"/>
              <a:ext cx="754542" cy="668242"/>
            </a:xfrm>
            <a:custGeom>
              <a:avLst/>
              <a:gdLst/>
              <a:ahLst/>
              <a:cxnLst/>
              <a:rect l="l" t="t" r="r" b="b"/>
              <a:pathLst>
                <a:path w="754542" h="668242">
                  <a:moveTo>
                    <a:pt x="413998" y="21314"/>
                  </a:moveTo>
                  <a:lnTo>
                    <a:pt x="746944" y="603970"/>
                  </a:lnTo>
                  <a:cubicBezTo>
                    <a:pt x="754542" y="617266"/>
                    <a:pt x="754487" y="633601"/>
                    <a:pt x="746801" y="646846"/>
                  </a:cubicBezTo>
                  <a:cubicBezTo>
                    <a:pt x="739115" y="660090"/>
                    <a:pt x="724960" y="668242"/>
                    <a:pt x="709646" y="668242"/>
                  </a:cubicBezTo>
                  <a:lnTo>
                    <a:pt x="44896" y="668242"/>
                  </a:lnTo>
                  <a:cubicBezTo>
                    <a:pt x="29582" y="668242"/>
                    <a:pt x="15427" y="660090"/>
                    <a:pt x="7741" y="646846"/>
                  </a:cubicBezTo>
                  <a:cubicBezTo>
                    <a:pt x="55" y="633601"/>
                    <a:pt x="0" y="617266"/>
                    <a:pt x="7598" y="603970"/>
                  </a:cubicBezTo>
                  <a:lnTo>
                    <a:pt x="340544" y="21314"/>
                  </a:lnTo>
                  <a:cubicBezTo>
                    <a:pt x="348076" y="8134"/>
                    <a:pt x="362091" y="0"/>
                    <a:pt x="377271" y="0"/>
                  </a:cubicBezTo>
                  <a:cubicBezTo>
                    <a:pt x="392451" y="0"/>
                    <a:pt x="406466" y="8134"/>
                    <a:pt x="413998" y="21314"/>
                  </a:cubicBezTo>
                  <a:close/>
                </a:path>
              </a:pathLst>
            </a:custGeom>
            <a:solidFill>
              <a:srgbClr val="67BB0F"/>
            </a:solidFill>
          </p:spPr>
          <p:txBody>
            <a:bodyPr/>
            <a:lstStyle/>
            <a:p>
              <a:endParaRPr lang="en-GB"/>
            </a:p>
          </p:txBody>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4245853" y="4297675"/>
            <a:ext cx="4183420" cy="3660492"/>
            <a:chOff x="0" y="0"/>
            <a:chExt cx="812800" cy="711200"/>
          </a:xfrm>
        </p:grpSpPr>
        <p:sp>
          <p:nvSpPr>
            <p:cNvPr id="10" name="Freeform 10"/>
            <p:cNvSpPr/>
            <p:nvPr/>
          </p:nvSpPr>
          <p:spPr>
            <a:xfrm>
              <a:off x="29129" y="0"/>
              <a:ext cx="754542" cy="668242"/>
            </a:xfrm>
            <a:custGeom>
              <a:avLst/>
              <a:gdLst/>
              <a:ahLst/>
              <a:cxnLst/>
              <a:rect l="l" t="t" r="r" b="b"/>
              <a:pathLst>
                <a:path w="754542" h="668242">
                  <a:moveTo>
                    <a:pt x="413998" y="646928"/>
                  </a:moveTo>
                  <a:lnTo>
                    <a:pt x="746944" y="64272"/>
                  </a:lnTo>
                  <a:cubicBezTo>
                    <a:pt x="754542" y="50976"/>
                    <a:pt x="754487" y="34641"/>
                    <a:pt x="746801" y="21396"/>
                  </a:cubicBezTo>
                  <a:cubicBezTo>
                    <a:pt x="739115" y="8152"/>
                    <a:pt x="724960" y="0"/>
                    <a:pt x="709646" y="0"/>
                  </a:cubicBezTo>
                  <a:lnTo>
                    <a:pt x="44896" y="0"/>
                  </a:lnTo>
                  <a:cubicBezTo>
                    <a:pt x="29582" y="0"/>
                    <a:pt x="15427" y="8152"/>
                    <a:pt x="7741" y="21396"/>
                  </a:cubicBezTo>
                  <a:cubicBezTo>
                    <a:pt x="55" y="34641"/>
                    <a:pt x="0" y="50976"/>
                    <a:pt x="7598" y="64272"/>
                  </a:cubicBezTo>
                  <a:lnTo>
                    <a:pt x="340544" y="646928"/>
                  </a:lnTo>
                  <a:cubicBezTo>
                    <a:pt x="348076" y="660108"/>
                    <a:pt x="362091" y="668242"/>
                    <a:pt x="377271" y="668242"/>
                  </a:cubicBezTo>
                  <a:cubicBezTo>
                    <a:pt x="392451" y="668242"/>
                    <a:pt x="406466" y="660108"/>
                    <a:pt x="413998" y="646928"/>
                  </a:cubicBezTo>
                  <a:close/>
                </a:path>
              </a:pathLst>
            </a:custGeom>
            <a:solidFill>
              <a:srgbClr val="BF4949"/>
            </a:solidFill>
          </p:spPr>
          <p:txBody>
            <a:bodyPr/>
            <a:lstStyle/>
            <a:p>
              <a:endParaRPr lang="en-GB"/>
            </a:p>
          </p:txBody>
        </p:sp>
        <p:sp>
          <p:nvSpPr>
            <p:cNvPr id="11" name="TextBox 11"/>
            <p:cNvSpPr txBox="1"/>
            <p:nvPr/>
          </p:nvSpPr>
          <p:spPr>
            <a:xfrm>
              <a:off x="127000" y="12700"/>
              <a:ext cx="558800" cy="3683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2665165" y="4302157"/>
            <a:ext cx="4183420" cy="3660492"/>
            <a:chOff x="0" y="0"/>
            <a:chExt cx="812800" cy="711200"/>
          </a:xfrm>
        </p:grpSpPr>
        <p:sp>
          <p:nvSpPr>
            <p:cNvPr id="13" name="Freeform 13"/>
            <p:cNvSpPr/>
            <p:nvPr/>
          </p:nvSpPr>
          <p:spPr>
            <a:xfrm>
              <a:off x="29129" y="42958"/>
              <a:ext cx="754542" cy="668242"/>
            </a:xfrm>
            <a:custGeom>
              <a:avLst/>
              <a:gdLst/>
              <a:ahLst/>
              <a:cxnLst/>
              <a:rect l="l" t="t" r="r" b="b"/>
              <a:pathLst>
                <a:path w="754542" h="668242">
                  <a:moveTo>
                    <a:pt x="413998" y="21314"/>
                  </a:moveTo>
                  <a:lnTo>
                    <a:pt x="746944" y="603970"/>
                  </a:lnTo>
                  <a:cubicBezTo>
                    <a:pt x="754542" y="617266"/>
                    <a:pt x="754487" y="633601"/>
                    <a:pt x="746801" y="646846"/>
                  </a:cubicBezTo>
                  <a:cubicBezTo>
                    <a:pt x="739115" y="660090"/>
                    <a:pt x="724960" y="668242"/>
                    <a:pt x="709646" y="668242"/>
                  </a:cubicBezTo>
                  <a:lnTo>
                    <a:pt x="44896" y="668242"/>
                  </a:lnTo>
                  <a:cubicBezTo>
                    <a:pt x="29582" y="668242"/>
                    <a:pt x="15427" y="660090"/>
                    <a:pt x="7741" y="646846"/>
                  </a:cubicBezTo>
                  <a:cubicBezTo>
                    <a:pt x="55" y="633601"/>
                    <a:pt x="0" y="617266"/>
                    <a:pt x="7598" y="603970"/>
                  </a:cubicBezTo>
                  <a:lnTo>
                    <a:pt x="340544" y="21314"/>
                  </a:lnTo>
                  <a:cubicBezTo>
                    <a:pt x="348076" y="8134"/>
                    <a:pt x="362091" y="0"/>
                    <a:pt x="377271" y="0"/>
                  </a:cubicBezTo>
                  <a:cubicBezTo>
                    <a:pt x="392451" y="0"/>
                    <a:pt x="406466" y="8134"/>
                    <a:pt x="413998" y="21314"/>
                  </a:cubicBezTo>
                  <a:close/>
                </a:path>
              </a:pathLst>
            </a:custGeom>
            <a:solidFill>
              <a:srgbClr val="BF4949"/>
            </a:solidFill>
            <a:ln cap="rnd">
              <a:noFill/>
              <a:prstDash val="solid"/>
              <a:round/>
            </a:ln>
          </p:spPr>
          <p:txBody>
            <a:bodyPr/>
            <a:lstStyle/>
            <a:p>
              <a:endParaRPr lang="en-GB"/>
            </a:p>
          </p:txBody>
        </p:sp>
        <p:sp>
          <p:nvSpPr>
            <p:cNvPr id="14" name="TextBox 14"/>
            <p:cNvSpPr txBox="1"/>
            <p:nvPr/>
          </p:nvSpPr>
          <p:spPr>
            <a:xfrm>
              <a:off x="127000" y="292100"/>
              <a:ext cx="558800" cy="368300"/>
            </a:xfrm>
            <a:prstGeom prst="rect">
              <a:avLst/>
            </a:prstGeom>
          </p:spPr>
          <p:txBody>
            <a:bodyPr lIns="50800" tIns="50800" rIns="50800" bIns="50800" rtlCol="0" anchor="ctr"/>
            <a:lstStyle/>
            <a:p>
              <a:pPr marL="0" lvl="0" indent="0" algn="ctr">
                <a:lnSpc>
                  <a:spcPts val="3359"/>
                </a:lnSpc>
                <a:spcBef>
                  <a:spcPct val="0"/>
                </a:spcBef>
              </a:pPr>
              <a:endParaRPr/>
            </a:p>
          </p:txBody>
        </p:sp>
      </p:grpSp>
      <p:grpSp>
        <p:nvGrpSpPr>
          <p:cNvPr id="15" name="Group 15"/>
          <p:cNvGrpSpPr/>
          <p:nvPr/>
        </p:nvGrpSpPr>
        <p:grpSpPr>
          <a:xfrm>
            <a:off x="9858728" y="4302157"/>
            <a:ext cx="4183420" cy="3660492"/>
            <a:chOff x="0" y="0"/>
            <a:chExt cx="812800" cy="711200"/>
          </a:xfrm>
        </p:grpSpPr>
        <p:sp>
          <p:nvSpPr>
            <p:cNvPr id="16" name="Freeform 16"/>
            <p:cNvSpPr/>
            <p:nvPr/>
          </p:nvSpPr>
          <p:spPr>
            <a:xfrm>
              <a:off x="29129" y="0"/>
              <a:ext cx="754542" cy="668242"/>
            </a:xfrm>
            <a:custGeom>
              <a:avLst/>
              <a:gdLst/>
              <a:ahLst/>
              <a:cxnLst/>
              <a:rect l="l" t="t" r="r" b="b"/>
              <a:pathLst>
                <a:path w="754542" h="668242">
                  <a:moveTo>
                    <a:pt x="413998" y="646928"/>
                  </a:moveTo>
                  <a:lnTo>
                    <a:pt x="746944" y="64272"/>
                  </a:lnTo>
                  <a:cubicBezTo>
                    <a:pt x="754542" y="50976"/>
                    <a:pt x="754487" y="34641"/>
                    <a:pt x="746801" y="21396"/>
                  </a:cubicBezTo>
                  <a:cubicBezTo>
                    <a:pt x="739115" y="8152"/>
                    <a:pt x="724960" y="0"/>
                    <a:pt x="709646" y="0"/>
                  </a:cubicBezTo>
                  <a:lnTo>
                    <a:pt x="44896" y="0"/>
                  </a:lnTo>
                  <a:cubicBezTo>
                    <a:pt x="29582" y="0"/>
                    <a:pt x="15427" y="8152"/>
                    <a:pt x="7741" y="21396"/>
                  </a:cubicBezTo>
                  <a:cubicBezTo>
                    <a:pt x="55" y="34641"/>
                    <a:pt x="0" y="50976"/>
                    <a:pt x="7598" y="64272"/>
                  </a:cubicBezTo>
                  <a:lnTo>
                    <a:pt x="340544" y="646928"/>
                  </a:lnTo>
                  <a:cubicBezTo>
                    <a:pt x="348076" y="660108"/>
                    <a:pt x="362091" y="668242"/>
                    <a:pt x="377271" y="668242"/>
                  </a:cubicBezTo>
                  <a:cubicBezTo>
                    <a:pt x="392451" y="668242"/>
                    <a:pt x="406466" y="660108"/>
                    <a:pt x="413998" y="646928"/>
                  </a:cubicBezTo>
                  <a:close/>
                </a:path>
              </a:pathLst>
            </a:custGeom>
            <a:solidFill>
              <a:srgbClr val="18B5D9"/>
            </a:solidFill>
            <a:ln cap="rnd">
              <a:noFill/>
              <a:prstDash val="solid"/>
              <a:round/>
            </a:ln>
          </p:spPr>
          <p:txBody>
            <a:bodyPr/>
            <a:lstStyle/>
            <a:p>
              <a:endParaRPr lang="en-GB"/>
            </a:p>
          </p:txBody>
        </p:sp>
        <p:sp>
          <p:nvSpPr>
            <p:cNvPr id="17" name="TextBox 17"/>
            <p:cNvSpPr txBox="1"/>
            <p:nvPr/>
          </p:nvSpPr>
          <p:spPr>
            <a:xfrm>
              <a:off x="127000" y="12700"/>
              <a:ext cx="558800" cy="368300"/>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18" name="Freeform 18"/>
          <p:cNvSpPr/>
          <p:nvPr/>
        </p:nvSpPr>
        <p:spPr>
          <a:xfrm>
            <a:off x="8572500" y="6141302"/>
            <a:ext cx="1143000" cy="1062990"/>
          </a:xfrm>
          <a:custGeom>
            <a:avLst/>
            <a:gdLst/>
            <a:ahLst/>
            <a:cxnLst/>
            <a:rect l="l" t="t" r="r" b="b"/>
            <a:pathLst>
              <a:path w="1143000" h="1062990">
                <a:moveTo>
                  <a:pt x="0" y="0"/>
                </a:moveTo>
                <a:lnTo>
                  <a:pt x="1143000" y="0"/>
                </a:lnTo>
                <a:lnTo>
                  <a:pt x="1143000" y="1062990"/>
                </a:lnTo>
                <a:lnTo>
                  <a:pt x="0" y="1062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Freeform 19"/>
          <p:cNvSpPr/>
          <p:nvPr/>
        </p:nvSpPr>
        <p:spPr>
          <a:xfrm>
            <a:off x="11393225" y="5065603"/>
            <a:ext cx="1114425" cy="1143000"/>
          </a:xfrm>
          <a:custGeom>
            <a:avLst/>
            <a:gdLst/>
            <a:ahLst/>
            <a:cxnLst/>
            <a:rect l="l" t="t" r="r" b="b"/>
            <a:pathLst>
              <a:path w="1114425" h="1143000">
                <a:moveTo>
                  <a:pt x="0" y="0"/>
                </a:moveTo>
                <a:lnTo>
                  <a:pt x="1114425" y="0"/>
                </a:lnTo>
                <a:lnTo>
                  <a:pt x="1114425" y="1143000"/>
                </a:lnTo>
                <a:lnTo>
                  <a:pt x="0" y="1143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0" name="Freeform 20"/>
          <p:cNvSpPr/>
          <p:nvPr/>
        </p:nvSpPr>
        <p:spPr>
          <a:xfrm>
            <a:off x="5766062" y="5056078"/>
            <a:ext cx="1143000" cy="985838"/>
          </a:xfrm>
          <a:custGeom>
            <a:avLst/>
            <a:gdLst/>
            <a:ahLst/>
            <a:cxnLst/>
            <a:rect l="l" t="t" r="r" b="b"/>
            <a:pathLst>
              <a:path w="1143000" h="985838">
                <a:moveTo>
                  <a:pt x="0" y="0"/>
                </a:moveTo>
                <a:lnTo>
                  <a:pt x="1143000" y="0"/>
                </a:lnTo>
                <a:lnTo>
                  <a:pt x="1143000" y="985837"/>
                </a:lnTo>
                <a:lnTo>
                  <a:pt x="0" y="9858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21"/>
          <p:cNvSpPr/>
          <p:nvPr/>
        </p:nvSpPr>
        <p:spPr>
          <a:xfrm>
            <a:off x="14257572" y="6086342"/>
            <a:ext cx="998605" cy="1111950"/>
          </a:xfrm>
          <a:custGeom>
            <a:avLst/>
            <a:gdLst/>
            <a:ahLst/>
            <a:cxnLst/>
            <a:rect l="l" t="t" r="r" b="b"/>
            <a:pathLst>
              <a:path w="998605" h="1111950">
                <a:moveTo>
                  <a:pt x="0" y="0"/>
                </a:moveTo>
                <a:lnTo>
                  <a:pt x="998606" y="0"/>
                </a:lnTo>
                <a:lnTo>
                  <a:pt x="998606" y="1111950"/>
                </a:lnTo>
                <a:lnTo>
                  <a:pt x="0" y="1111950"/>
                </a:lnTo>
                <a:lnTo>
                  <a:pt x="0" y="0"/>
                </a:lnTo>
                <a:close/>
              </a:path>
            </a:pathLst>
          </a:custGeom>
          <a:blipFill>
            <a:blip r:embed="rId9">
              <a:extLst>
                <a:ext uri="{96DAC541-7B7A-43D3-8B79-37D633B846F1}">
                  <asvg:svgBlip xmlns:asvg="http://schemas.microsoft.com/office/drawing/2016/SVG/main" r:embed="rId10"/>
                </a:ext>
              </a:extLst>
            </a:blip>
            <a:stretch>
              <a:fillRect l="-3366" t="-1383" r="-11092" b="-1408"/>
            </a:stretch>
          </a:blipFill>
        </p:spPr>
        <p:txBody>
          <a:bodyPr/>
          <a:lstStyle/>
          <a:p>
            <a:endParaRPr lang="en-GB"/>
          </a:p>
        </p:txBody>
      </p:sp>
      <p:sp>
        <p:nvSpPr>
          <p:cNvPr id="22" name="Freeform 22"/>
          <p:cNvSpPr/>
          <p:nvPr/>
        </p:nvSpPr>
        <p:spPr>
          <a:xfrm>
            <a:off x="-513552" y="9400601"/>
            <a:ext cx="1027105" cy="1027105"/>
          </a:xfrm>
          <a:custGeom>
            <a:avLst/>
            <a:gdLst/>
            <a:ahLst/>
            <a:cxnLst/>
            <a:rect l="l" t="t" r="r" b="b"/>
            <a:pathLst>
              <a:path w="1027105" h="1027105">
                <a:moveTo>
                  <a:pt x="0" y="0"/>
                </a:moveTo>
                <a:lnTo>
                  <a:pt x="1027104" y="0"/>
                </a:lnTo>
                <a:lnTo>
                  <a:pt x="1027104" y="1027104"/>
                </a:lnTo>
                <a:lnTo>
                  <a:pt x="0" y="10271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3" name="Freeform 23"/>
          <p:cNvSpPr/>
          <p:nvPr/>
        </p:nvSpPr>
        <p:spPr>
          <a:xfrm>
            <a:off x="17773650" y="0"/>
            <a:ext cx="1028700" cy="771525"/>
          </a:xfrm>
          <a:custGeom>
            <a:avLst/>
            <a:gdLst/>
            <a:ahLst/>
            <a:cxnLst/>
            <a:rect l="l" t="t" r="r" b="b"/>
            <a:pathLst>
              <a:path w="1028700" h="771525">
                <a:moveTo>
                  <a:pt x="0" y="0"/>
                </a:moveTo>
                <a:lnTo>
                  <a:pt x="1028700" y="0"/>
                </a:lnTo>
                <a:lnTo>
                  <a:pt x="1028700" y="771525"/>
                </a:lnTo>
                <a:lnTo>
                  <a:pt x="0" y="7715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Freeform 24"/>
          <p:cNvSpPr/>
          <p:nvPr/>
        </p:nvSpPr>
        <p:spPr>
          <a:xfrm>
            <a:off x="-243032" y="-336994"/>
            <a:ext cx="1011073" cy="1595382"/>
          </a:xfrm>
          <a:custGeom>
            <a:avLst/>
            <a:gdLst/>
            <a:ahLst/>
            <a:cxnLst/>
            <a:rect l="l" t="t" r="r" b="b"/>
            <a:pathLst>
              <a:path w="1011073" h="1595382">
                <a:moveTo>
                  <a:pt x="0" y="0"/>
                </a:moveTo>
                <a:lnTo>
                  <a:pt x="1011073" y="0"/>
                </a:lnTo>
                <a:lnTo>
                  <a:pt x="1011073" y="1595382"/>
                </a:lnTo>
                <a:lnTo>
                  <a:pt x="0" y="15953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5" name="Freeform 25"/>
          <p:cNvSpPr/>
          <p:nvPr/>
        </p:nvSpPr>
        <p:spPr>
          <a:xfrm>
            <a:off x="17259300" y="9486601"/>
            <a:ext cx="2378343" cy="1537004"/>
          </a:xfrm>
          <a:custGeom>
            <a:avLst/>
            <a:gdLst/>
            <a:ahLst/>
            <a:cxnLst/>
            <a:rect l="l" t="t" r="r" b="b"/>
            <a:pathLst>
              <a:path w="2378343" h="1537004">
                <a:moveTo>
                  <a:pt x="0" y="0"/>
                </a:moveTo>
                <a:lnTo>
                  <a:pt x="2378343" y="0"/>
                </a:lnTo>
                <a:lnTo>
                  <a:pt x="2378343" y="1537004"/>
                </a:lnTo>
                <a:lnTo>
                  <a:pt x="0" y="15370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6" name="Freeform 26"/>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7" name="Freeform 27"/>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8" name="Freeform 28"/>
          <p:cNvSpPr/>
          <p:nvPr/>
        </p:nvSpPr>
        <p:spPr>
          <a:xfrm>
            <a:off x="3066364" y="6177557"/>
            <a:ext cx="929521" cy="929521"/>
          </a:xfrm>
          <a:custGeom>
            <a:avLst/>
            <a:gdLst/>
            <a:ahLst/>
            <a:cxnLst/>
            <a:rect l="l" t="t" r="r" b="b"/>
            <a:pathLst>
              <a:path w="929521" h="929521">
                <a:moveTo>
                  <a:pt x="0" y="0"/>
                </a:moveTo>
                <a:lnTo>
                  <a:pt x="929521" y="0"/>
                </a:lnTo>
                <a:lnTo>
                  <a:pt x="929521" y="929521"/>
                </a:lnTo>
                <a:lnTo>
                  <a:pt x="0" y="9295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29" name="TextBox 29"/>
          <p:cNvSpPr txBox="1"/>
          <p:nvPr/>
        </p:nvSpPr>
        <p:spPr>
          <a:xfrm>
            <a:off x="4762407" y="158464"/>
            <a:ext cx="8606745" cy="637032"/>
          </a:xfrm>
          <a:prstGeom prst="rect">
            <a:avLst/>
          </a:prstGeom>
        </p:spPr>
        <p:txBody>
          <a:bodyPr lIns="0" tIns="0" rIns="0" bIns="0" rtlCol="0" anchor="t">
            <a:spAutoFit/>
          </a:bodyPr>
          <a:lstStyle/>
          <a:p>
            <a:pPr algn="ctr">
              <a:lnSpc>
                <a:spcPts val="4944"/>
              </a:lnSpc>
            </a:pPr>
            <a:r>
              <a:rPr lang="en-US" sz="4800" b="1" dirty="0">
                <a:solidFill>
                  <a:srgbClr val="3C4C59"/>
                </a:solidFill>
                <a:latin typeface="Canva Sans Bold"/>
                <a:ea typeface="Canva Sans Bold"/>
                <a:cs typeface="Canva Sans Bold"/>
                <a:sym typeface="Canva Sans Bold"/>
              </a:rPr>
              <a:t>First Presentation</a:t>
            </a:r>
          </a:p>
        </p:txBody>
      </p:sp>
      <p:sp>
        <p:nvSpPr>
          <p:cNvPr id="30" name="TextBox 30"/>
          <p:cNvSpPr txBox="1"/>
          <p:nvPr/>
        </p:nvSpPr>
        <p:spPr>
          <a:xfrm>
            <a:off x="1296187" y="8204780"/>
            <a:ext cx="4469875" cy="396240"/>
          </a:xfrm>
          <a:prstGeom prst="rect">
            <a:avLst/>
          </a:prstGeom>
        </p:spPr>
        <p:txBody>
          <a:bodyPr lIns="0" tIns="0" rIns="0" bIns="0" rtlCol="0" anchor="t">
            <a:spAutoFit/>
          </a:bodyPr>
          <a:lstStyle/>
          <a:p>
            <a:pPr algn="ctr">
              <a:lnSpc>
                <a:spcPts val="3359"/>
              </a:lnSpc>
            </a:pPr>
            <a:r>
              <a:rPr lang="en-US" sz="2400" b="1">
                <a:solidFill>
                  <a:srgbClr val="3C4C59"/>
                </a:solidFill>
                <a:latin typeface="Canva Sans Bold"/>
                <a:ea typeface="Canva Sans Bold"/>
                <a:cs typeface="Canva Sans Bold"/>
                <a:sym typeface="Canva Sans Bold"/>
              </a:rPr>
              <a:t>Presenting Complaint</a:t>
            </a:r>
          </a:p>
        </p:txBody>
      </p:sp>
      <p:sp>
        <p:nvSpPr>
          <p:cNvPr id="31" name="TextBox 31"/>
          <p:cNvSpPr txBox="1"/>
          <p:nvPr/>
        </p:nvSpPr>
        <p:spPr>
          <a:xfrm>
            <a:off x="1706499" y="8746190"/>
            <a:ext cx="3649252" cy="540404"/>
          </a:xfrm>
          <a:prstGeom prst="rect">
            <a:avLst/>
          </a:prstGeom>
        </p:spPr>
        <p:txBody>
          <a:bodyPr lIns="0" tIns="0" rIns="0" bIns="0" rtlCol="0" anchor="t">
            <a:spAutoFit/>
          </a:bodyPr>
          <a:lstStyle/>
          <a:p>
            <a:pPr marL="0" lvl="0" indent="0" algn="ctr">
              <a:lnSpc>
                <a:spcPts val="2239"/>
              </a:lnSpc>
              <a:spcBef>
                <a:spcPct val="0"/>
              </a:spcBef>
            </a:pPr>
            <a:r>
              <a:rPr lang="en-US" sz="1599" dirty="0">
                <a:solidFill>
                  <a:srgbClr val="3C4C59"/>
                </a:solidFill>
                <a:latin typeface="Canva Sans"/>
                <a:ea typeface="Canva Sans"/>
                <a:cs typeface="Canva Sans"/>
                <a:sym typeface="Canva Sans"/>
              </a:rPr>
              <a:t>Seen in clinic with worsening RUQ pain, reflux symptoms and bloating</a:t>
            </a:r>
          </a:p>
        </p:txBody>
      </p:sp>
      <p:sp>
        <p:nvSpPr>
          <p:cNvPr id="32" name="TextBox 32"/>
          <p:cNvSpPr txBox="1"/>
          <p:nvPr/>
        </p:nvSpPr>
        <p:spPr>
          <a:xfrm>
            <a:off x="7573848" y="8204780"/>
            <a:ext cx="3140305" cy="396240"/>
          </a:xfrm>
          <a:prstGeom prst="rect">
            <a:avLst/>
          </a:prstGeom>
        </p:spPr>
        <p:txBody>
          <a:bodyPr lIns="0" tIns="0" rIns="0" bIns="0" rtlCol="0" anchor="t">
            <a:spAutoFit/>
          </a:bodyPr>
          <a:lstStyle/>
          <a:p>
            <a:pPr algn="ctr">
              <a:lnSpc>
                <a:spcPts val="3359"/>
              </a:lnSpc>
            </a:pPr>
            <a:r>
              <a:rPr lang="en-US" sz="2400" b="1">
                <a:solidFill>
                  <a:srgbClr val="3C4C59"/>
                </a:solidFill>
                <a:latin typeface="Canva Sans Bold"/>
                <a:ea typeface="Canva Sans Bold"/>
                <a:cs typeface="Canva Sans Bold"/>
                <a:sym typeface="Canva Sans Bold"/>
              </a:rPr>
              <a:t>Working Diagnosis</a:t>
            </a:r>
          </a:p>
        </p:txBody>
      </p:sp>
      <p:sp>
        <p:nvSpPr>
          <p:cNvPr id="33" name="TextBox 33"/>
          <p:cNvSpPr txBox="1"/>
          <p:nvPr/>
        </p:nvSpPr>
        <p:spPr>
          <a:xfrm>
            <a:off x="7308376" y="8746190"/>
            <a:ext cx="3927334" cy="540385"/>
          </a:xfrm>
          <a:prstGeom prst="rect">
            <a:avLst/>
          </a:prstGeom>
        </p:spPr>
        <p:txBody>
          <a:bodyPr lIns="0" tIns="0" rIns="0" bIns="0" rtlCol="0" anchor="t">
            <a:spAutoFit/>
          </a:bodyPr>
          <a:lstStyle/>
          <a:p>
            <a:pPr marL="0" lvl="0" indent="0" algn="ctr">
              <a:lnSpc>
                <a:spcPts val="2239"/>
              </a:lnSpc>
              <a:spcBef>
                <a:spcPct val="0"/>
              </a:spcBef>
            </a:pPr>
            <a:r>
              <a:rPr lang="en-US" sz="1599">
                <a:solidFill>
                  <a:srgbClr val="3C4C59"/>
                </a:solidFill>
                <a:latin typeface="Canva Sans"/>
                <a:ea typeface="Canva Sans"/>
                <a:cs typeface="Canva Sans"/>
                <a:sym typeface="Canva Sans"/>
              </a:rPr>
              <a:t>Budd Chiari Syndrome with Rt Hepatic Vein Thrombosis</a:t>
            </a:r>
          </a:p>
        </p:txBody>
      </p:sp>
      <p:sp>
        <p:nvSpPr>
          <p:cNvPr id="34" name="TextBox 34"/>
          <p:cNvSpPr txBox="1"/>
          <p:nvPr/>
        </p:nvSpPr>
        <p:spPr>
          <a:xfrm>
            <a:off x="13186723" y="8204780"/>
            <a:ext cx="3140305" cy="396240"/>
          </a:xfrm>
          <a:prstGeom prst="rect">
            <a:avLst/>
          </a:prstGeom>
        </p:spPr>
        <p:txBody>
          <a:bodyPr lIns="0" tIns="0" rIns="0" bIns="0" rtlCol="0" anchor="t">
            <a:spAutoFit/>
          </a:bodyPr>
          <a:lstStyle/>
          <a:p>
            <a:pPr algn="ctr">
              <a:lnSpc>
                <a:spcPts val="3359"/>
              </a:lnSpc>
            </a:pPr>
            <a:r>
              <a:rPr lang="en-US" sz="2400" b="1">
                <a:solidFill>
                  <a:srgbClr val="3C4C59"/>
                </a:solidFill>
                <a:latin typeface="Canva Sans Bold"/>
                <a:ea typeface="Canva Sans Bold"/>
                <a:cs typeface="Canva Sans Bold"/>
                <a:sym typeface="Canva Sans Bold"/>
              </a:rPr>
              <a:t>MRI Liver</a:t>
            </a:r>
          </a:p>
        </p:txBody>
      </p:sp>
      <p:sp>
        <p:nvSpPr>
          <p:cNvPr id="35" name="TextBox 35"/>
          <p:cNvSpPr txBox="1"/>
          <p:nvPr/>
        </p:nvSpPr>
        <p:spPr>
          <a:xfrm>
            <a:off x="12194838" y="8746190"/>
            <a:ext cx="5473795" cy="264160"/>
          </a:xfrm>
          <a:prstGeom prst="rect">
            <a:avLst/>
          </a:prstGeom>
        </p:spPr>
        <p:txBody>
          <a:bodyPr lIns="0" tIns="0" rIns="0" bIns="0" rtlCol="0" anchor="t">
            <a:spAutoFit/>
          </a:bodyPr>
          <a:lstStyle/>
          <a:p>
            <a:pPr marL="0" lvl="0" indent="0" algn="ctr">
              <a:lnSpc>
                <a:spcPts val="2239"/>
              </a:lnSpc>
              <a:spcBef>
                <a:spcPct val="0"/>
              </a:spcBef>
            </a:pPr>
            <a:r>
              <a:rPr lang="en-US" sz="1599" dirty="0">
                <a:solidFill>
                  <a:srgbClr val="3C4C59"/>
                </a:solidFill>
                <a:latin typeface="Canva Sans"/>
                <a:ea typeface="Canva Sans"/>
                <a:cs typeface="Canva Sans"/>
                <a:sym typeface="Canva Sans"/>
              </a:rPr>
              <a:t>Done- Report on next page</a:t>
            </a:r>
          </a:p>
        </p:txBody>
      </p:sp>
      <p:sp>
        <p:nvSpPr>
          <p:cNvPr id="36" name="TextBox 36"/>
          <p:cNvSpPr txBox="1"/>
          <p:nvPr/>
        </p:nvSpPr>
        <p:spPr>
          <a:xfrm>
            <a:off x="5925475" y="1196335"/>
            <a:ext cx="3140305" cy="396240"/>
          </a:xfrm>
          <a:prstGeom prst="rect">
            <a:avLst/>
          </a:prstGeom>
        </p:spPr>
        <p:txBody>
          <a:bodyPr lIns="0" tIns="0" rIns="0" bIns="0" rtlCol="0" anchor="t">
            <a:spAutoFit/>
          </a:bodyPr>
          <a:lstStyle/>
          <a:p>
            <a:pPr algn="ctr">
              <a:lnSpc>
                <a:spcPts val="3359"/>
              </a:lnSpc>
            </a:pPr>
            <a:r>
              <a:rPr lang="en-US" sz="2400" b="1" dirty="0">
                <a:solidFill>
                  <a:srgbClr val="3C4C59"/>
                </a:solidFill>
                <a:latin typeface="Canva Sans Bold"/>
                <a:ea typeface="Canva Sans Bold"/>
                <a:cs typeface="Canva Sans Bold"/>
                <a:sym typeface="Canva Sans Bold"/>
              </a:rPr>
              <a:t>~60YO Female</a:t>
            </a:r>
          </a:p>
        </p:txBody>
      </p:sp>
      <p:sp>
        <p:nvSpPr>
          <p:cNvPr id="37" name="TextBox 37"/>
          <p:cNvSpPr txBox="1"/>
          <p:nvPr/>
        </p:nvSpPr>
        <p:spPr>
          <a:xfrm>
            <a:off x="9144000" y="1154986"/>
            <a:ext cx="3661862" cy="540385"/>
          </a:xfrm>
          <a:prstGeom prst="rect">
            <a:avLst/>
          </a:prstGeom>
        </p:spPr>
        <p:txBody>
          <a:bodyPr lIns="0" tIns="0" rIns="0" bIns="0" rtlCol="0" anchor="t">
            <a:spAutoFit/>
          </a:bodyPr>
          <a:lstStyle/>
          <a:p>
            <a:pPr marL="0" lvl="0" indent="0" algn="ctr">
              <a:lnSpc>
                <a:spcPts val="2239"/>
              </a:lnSpc>
              <a:spcBef>
                <a:spcPct val="0"/>
              </a:spcBef>
            </a:pPr>
            <a:r>
              <a:rPr lang="en-US" sz="1599">
                <a:solidFill>
                  <a:srgbClr val="3C4C59"/>
                </a:solidFill>
                <a:latin typeface="Canva Sans"/>
                <a:ea typeface="Canva Sans"/>
                <a:cs typeface="Canva Sans"/>
                <a:sym typeface="Canva Sans"/>
              </a:rPr>
              <a:t>PMHx: GORD, h/o appendectomy and tonsillectomy</a:t>
            </a:r>
          </a:p>
        </p:txBody>
      </p:sp>
      <p:sp>
        <p:nvSpPr>
          <p:cNvPr id="38" name="TextBox 38"/>
          <p:cNvSpPr txBox="1"/>
          <p:nvPr/>
        </p:nvSpPr>
        <p:spPr>
          <a:xfrm>
            <a:off x="3995885" y="2764379"/>
            <a:ext cx="4469875" cy="396240"/>
          </a:xfrm>
          <a:prstGeom prst="rect">
            <a:avLst/>
          </a:prstGeom>
        </p:spPr>
        <p:txBody>
          <a:bodyPr lIns="0" tIns="0" rIns="0" bIns="0" rtlCol="0" anchor="t">
            <a:spAutoFit/>
          </a:bodyPr>
          <a:lstStyle/>
          <a:p>
            <a:pPr algn="ctr">
              <a:lnSpc>
                <a:spcPts val="3359"/>
              </a:lnSpc>
            </a:pPr>
            <a:r>
              <a:rPr lang="en-US" sz="2400" b="1">
                <a:solidFill>
                  <a:srgbClr val="3C4C59"/>
                </a:solidFill>
                <a:latin typeface="Canva Sans Bold"/>
                <a:ea typeface="Canva Sans Bold"/>
                <a:cs typeface="Canva Sans Bold"/>
                <a:sym typeface="Canva Sans Bold"/>
              </a:rPr>
              <a:t>Examination findings</a:t>
            </a:r>
          </a:p>
        </p:txBody>
      </p:sp>
      <p:sp>
        <p:nvSpPr>
          <p:cNvPr id="39" name="TextBox 39"/>
          <p:cNvSpPr txBox="1"/>
          <p:nvPr/>
        </p:nvSpPr>
        <p:spPr>
          <a:xfrm>
            <a:off x="3995885" y="3297250"/>
            <a:ext cx="5062038" cy="540404"/>
          </a:xfrm>
          <a:prstGeom prst="rect">
            <a:avLst/>
          </a:prstGeom>
        </p:spPr>
        <p:txBody>
          <a:bodyPr wrap="square" lIns="0" tIns="0" rIns="0" bIns="0" rtlCol="0" anchor="t">
            <a:spAutoFit/>
          </a:bodyPr>
          <a:lstStyle/>
          <a:p>
            <a:pPr marL="0" lvl="0" indent="0" algn="ctr">
              <a:lnSpc>
                <a:spcPts val="2239"/>
              </a:lnSpc>
              <a:spcBef>
                <a:spcPct val="0"/>
              </a:spcBef>
            </a:pPr>
            <a:r>
              <a:rPr lang="en-US" sz="1599" dirty="0">
                <a:solidFill>
                  <a:srgbClr val="3C4C59"/>
                </a:solidFill>
                <a:latin typeface="Canva Sans"/>
                <a:ea typeface="Canva Sans"/>
                <a:cs typeface="Canva Sans"/>
                <a:sym typeface="Canva Sans"/>
              </a:rPr>
              <a:t>Tender RUQ with </a:t>
            </a:r>
            <a:r>
              <a:rPr lang="en-US" sz="1599" b="1" dirty="0">
                <a:solidFill>
                  <a:srgbClr val="DD3333"/>
                </a:solidFill>
                <a:latin typeface="Canva Sans Bold"/>
                <a:ea typeface="Canva Sans Bold"/>
                <a:cs typeface="Canva Sans Bold"/>
                <a:sym typeface="Canva Sans Bold"/>
              </a:rPr>
              <a:t>Hepatomegaly</a:t>
            </a:r>
            <a:r>
              <a:rPr lang="en-US" sz="1599" dirty="0">
                <a:solidFill>
                  <a:srgbClr val="3C4C59"/>
                </a:solidFill>
                <a:latin typeface="Canva Sans"/>
                <a:ea typeface="Canva Sans"/>
                <a:cs typeface="Canva Sans"/>
                <a:sym typeface="Canva Sans"/>
              </a:rPr>
              <a:t>, ascites, no jaundice</a:t>
            </a:r>
          </a:p>
          <a:p>
            <a:pPr marL="0" lvl="0" indent="0" algn="ctr">
              <a:lnSpc>
                <a:spcPts val="2239"/>
              </a:lnSpc>
              <a:spcBef>
                <a:spcPct val="0"/>
              </a:spcBef>
            </a:pPr>
            <a:r>
              <a:rPr lang="en-US" sz="1599" dirty="0">
                <a:solidFill>
                  <a:srgbClr val="3C4C59"/>
                </a:solidFill>
                <a:latin typeface="Canva Sans"/>
                <a:ea typeface="Canva Sans"/>
                <a:cs typeface="Canva Sans"/>
                <a:sym typeface="Canva Sans"/>
              </a:rPr>
              <a:t>High ALP, low Albumin, GGT, CKD 3</a:t>
            </a:r>
          </a:p>
        </p:txBody>
      </p:sp>
      <p:sp>
        <p:nvSpPr>
          <p:cNvPr id="40" name="TextBox 40"/>
          <p:cNvSpPr txBox="1"/>
          <p:nvPr/>
        </p:nvSpPr>
        <p:spPr>
          <a:xfrm>
            <a:off x="9572272" y="2764379"/>
            <a:ext cx="4469875" cy="396240"/>
          </a:xfrm>
          <a:prstGeom prst="rect">
            <a:avLst/>
          </a:prstGeom>
        </p:spPr>
        <p:txBody>
          <a:bodyPr lIns="0" tIns="0" rIns="0" bIns="0" rtlCol="0" anchor="t">
            <a:spAutoFit/>
          </a:bodyPr>
          <a:lstStyle/>
          <a:p>
            <a:pPr algn="ctr">
              <a:lnSpc>
                <a:spcPts val="3359"/>
              </a:lnSpc>
            </a:pPr>
            <a:r>
              <a:rPr lang="en-US" sz="2400" b="1">
                <a:solidFill>
                  <a:srgbClr val="3C4C59"/>
                </a:solidFill>
                <a:latin typeface="Canva Sans Bold"/>
                <a:ea typeface="Canva Sans Bold"/>
                <a:cs typeface="Canva Sans Bold"/>
                <a:sym typeface="Canva Sans Bold"/>
              </a:rPr>
              <a:t>Treatment</a:t>
            </a:r>
          </a:p>
        </p:txBody>
      </p:sp>
      <p:sp>
        <p:nvSpPr>
          <p:cNvPr id="41" name="TextBox 41"/>
          <p:cNvSpPr txBox="1"/>
          <p:nvPr/>
        </p:nvSpPr>
        <p:spPr>
          <a:xfrm>
            <a:off x="9982584" y="3305789"/>
            <a:ext cx="3649252" cy="264160"/>
          </a:xfrm>
          <a:prstGeom prst="rect">
            <a:avLst/>
          </a:prstGeom>
        </p:spPr>
        <p:txBody>
          <a:bodyPr lIns="0" tIns="0" rIns="0" bIns="0" rtlCol="0" anchor="t">
            <a:spAutoFit/>
          </a:bodyPr>
          <a:lstStyle/>
          <a:p>
            <a:pPr marL="0" lvl="0" indent="0" algn="ctr">
              <a:lnSpc>
                <a:spcPts val="2239"/>
              </a:lnSpc>
              <a:spcBef>
                <a:spcPct val="0"/>
              </a:spcBef>
            </a:pPr>
            <a:r>
              <a:rPr lang="en-US" sz="1599">
                <a:solidFill>
                  <a:srgbClr val="3C4C59"/>
                </a:solidFill>
                <a:latin typeface="Canva Sans"/>
                <a:ea typeface="Canva Sans"/>
                <a:cs typeface="Canva Sans"/>
                <a:sym typeface="Canva Sans"/>
              </a:rPr>
              <a:t>Treatment dose of Clexane started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DC3D16"/>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493895"/>
            <a:ext cx="7332529" cy="134683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Inflammation due to deposition of amylin in islets of langerhans</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9" name="Group 9"/>
          <p:cNvGrpSpPr/>
          <p:nvPr/>
        </p:nvGrpSpPr>
        <p:grpSpPr>
          <a:xfrm>
            <a:off x="9582121" y="4318501"/>
            <a:ext cx="8249615" cy="2464835"/>
            <a:chOff x="0" y="0"/>
            <a:chExt cx="108603072" cy="32448625"/>
          </a:xfrm>
        </p:grpSpPr>
        <p:sp>
          <p:nvSpPr>
            <p:cNvPr id="10" name="Freeform 10"/>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1" name="Freeform 11"/>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2" name="Group 12"/>
          <p:cNvGrpSpPr/>
          <p:nvPr/>
        </p:nvGrpSpPr>
        <p:grpSpPr>
          <a:xfrm>
            <a:off x="9582121" y="7148348"/>
            <a:ext cx="8249615" cy="2464835"/>
            <a:chOff x="0" y="0"/>
            <a:chExt cx="108603072" cy="32448625"/>
          </a:xfrm>
        </p:grpSpPr>
        <p:sp>
          <p:nvSpPr>
            <p:cNvPr id="13" name="Freeform 1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4" name="Freeform 1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5" name="Group 15"/>
          <p:cNvGrpSpPr/>
          <p:nvPr/>
        </p:nvGrpSpPr>
        <p:grpSpPr>
          <a:xfrm>
            <a:off x="894385" y="797158"/>
            <a:ext cx="16937351" cy="3159393"/>
            <a:chOff x="0" y="0"/>
            <a:chExt cx="200884757" cy="37471848"/>
          </a:xfrm>
        </p:grpSpPr>
        <p:sp>
          <p:nvSpPr>
            <p:cNvPr id="16" name="Freeform 16"/>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17" name="Freeform 17"/>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18" name="TextBox 18"/>
          <p:cNvSpPr txBox="1"/>
          <p:nvPr/>
        </p:nvSpPr>
        <p:spPr>
          <a:xfrm>
            <a:off x="1073010" y="1447005"/>
            <a:ext cx="16580101" cy="1349375"/>
          </a:xfrm>
          <a:prstGeom prst="rect">
            <a:avLst/>
          </a:prstGeom>
        </p:spPr>
        <p:txBody>
          <a:bodyPr lIns="0" tIns="0" rIns="0" bIns="0" rtlCol="0" anchor="t">
            <a:spAutoFit/>
          </a:bodyPr>
          <a:lstStyle/>
          <a:p>
            <a:pPr marL="0" lvl="0" indent="0" algn="ctr">
              <a:lnSpc>
                <a:spcPts val="5399"/>
              </a:lnSpc>
              <a:spcBef>
                <a:spcPct val="0"/>
              </a:spcBef>
            </a:pPr>
            <a:r>
              <a:rPr lang="en-US" sz="4499" b="1">
                <a:solidFill>
                  <a:srgbClr val="FFFFFF"/>
                </a:solidFill>
                <a:latin typeface="Neue Einstellung Bold"/>
                <a:ea typeface="Neue Einstellung Bold"/>
                <a:cs typeface="Neue Einstellung Bold"/>
                <a:sym typeface="Neue Einstellung Bold"/>
              </a:rPr>
              <a:t>Amyloidosis in pancreas causes pancreatic beta cell damage due to:</a:t>
            </a:r>
          </a:p>
        </p:txBody>
      </p:sp>
      <p:sp>
        <p:nvSpPr>
          <p:cNvPr id="19" name="TextBox 19"/>
          <p:cNvSpPr txBox="1"/>
          <p:nvPr/>
        </p:nvSpPr>
        <p:spPr>
          <a:xfrm>
            <a:off x="10021231" y="4493895"/>
            <a:ext cx="7332529" cy="20135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Inflammation due to immune complex deposition in islets of langerhans</a:t>
            </a:r>
          </a:p>
        </p:txBody>
      </p:sp>
      <p:sp>
        <p:nvSpPr>
          <p:cNvPr id="20" name="TextBox 20"/>
          <p:cNvSpPr txBox="1"/>
          <p:nvPr/>
        </p:nvSpPr>
        <p:spPr>
          <a:xfrm>
            <a:off x="1352928"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Autoimmune destruction</a:t>
            </a:r>
          </a:p>
        </p:txBody>
      </p:sp>
      <p:sp>
        <p:nvSpPr>
          <p:cNvPr id="21" name="TextBox 21"/>
          <p:cNvSpPr txBox="1"/>
          <p:nvPr/>
        </p:nvSpPr>
        <p:spPr>
          <a:xfrm>
            <a:off x="10040664" y="7454138"/>
            <a:ext cx="7332529" cy="134683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Inflammation due to deposition of AL amyloid in islets of langerhans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827270"/>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Misfolded protein</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9" name="Group 9"/>
          <p:cNvGrpSpPr/>
          <p:nvPr/>
        </p:nvGrpSpPr>
        <p:grpSpPr>
          <a:xfrm>
            <a:off x="9582121" y="4318501"/>
            <a:ext cx="8249615" cy="2464835"/>
            <a:chOff x="0" y="0"/>
            <a:chExt cx="108603072" cy="32448625"/>
          </a:xfrm>
        </p:grpSpPr>
        <p:sp>
          <p:nvSpPr>
            <p:cNvPr id="10" name="Freeform 10"/>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1" name="Freeform 11"/>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2" name="Group 12"/>
          <p:cNvGrpSpPr/>
          <p:nvPr/>
        </p:nvGrpSpPr>
        <p:grpSpPr>
          <a:xfrm>
            <a:off x="9582121" y="7148348"/>
            <a:ext cx="8249615" cy="2464835"/>
            <a:chOff x="0" y="0"/>
            <a:chExt cx="108603072" cy="32448625"/>
          </a:xfrm>
        </p:grpSpPr>
        <p:sp>
          <p:nvSpPr>
            <p:cNvPr id="13" name="Freeform 1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4" name="Freeform 1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5" name="Group 15"/>
          <p:cNvGrpSpPr/>
          <p:nvPr/>
        </p:nvGrpSpPr>
        <p:grpSpPr>
          <a:xfrm>
            <a:off x="894385" y="797158"/>
            <a:ext cx="16937351" cy="3159393"/>
            <a:chOff x="0" y="0"/>
            <a:chExt cx="200884757" cy="37471848"/>
          </a:xfrm>
        </p:grpSpPr>
        <p:sp>
          <p:nvSpPr>
            <p:cNvPr id="16" name="Freeform 16"/>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17" name="Freeform 17"/>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18" name="TextBox 18"/>
          <p:cNvSpPr txBox="1"/>
          <p:nvPr/>
        </p:nvSpPr>
        <p:spPr>
          <a:xfrm>
            <a:off x="1292071" y="1028700"/>
            <a:ext cx="16580101" cy="2492375"/>
          </a:xfrm>
          <a:prstGeom prst="rect">
            <a:avLst/>
          </a:prstGeom>
        </p:spPr>
        <p:txBody>
          <a:bodyPr lIns="0" tIns="0" rIns="0" bIns="0" rtlCol="0" anchor="t">
            <a:spAutoFit/>
          </a:bodyPr>
          <a:lstStyle/>
          <a:p>
            <a:pPr marL="0" lvl="0" indent="0" algn="ctr">
              <a:lnSpc>
                <a:spcPts val="3959"/>
              </a:lnSpc>
              <a:spcBef>
                <a:spcPct val="0"/>
              </a:spcBef>
            </a:pPr>
            <a:r>
              <a:rPr lang="en-US" sz="3299" b="1">
                <a:solidFill>
                  <a:srgbClr val="FFFFFF"/>
                </a:solidFill>
                <a:latin typeface="Neue Einstellung Bold"/>
                <a:ea typeface="Neue Einstellung Bold"/>
                <a:cs typeface="Neue Einstellung Bold"/>
                <a:sym typeface="Neue Einstellung Bold"/>
              </a:rPr>
              <a:t>A 56 year old man presented with bubbly and frothy urine, urinalysis reveals &gt;4g of protein over 24hrs. Biopsy taken from kidney reveals deposition in the mesangium, which appears red on Congo stain and have an apple green colour under polarized light. This stained inclusion is most likely made of which of the following?</a:t>
            </a:r>
          </a:p>
        </p:txBody>
      </p:sp>
      <p:sp>
        <p:nvSpPr>
          <p:cNvPr id="19" name="TextBox 19"/>
          <p:cNvSpPr txBox="1"/>
          <p:nvPr/>
        </p:nvSpPr>
        <p:spPr>
          <a:xfrm>
            <a:off x="10021231" y="5160645"/>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Immune complexes</a:t>
            </a:r>
          </a:p>
        </p:txBody>
      </p:sp>
      <p:sp>
        <p:nvSpPr>
          <p:cNvPr id="20" name="TextBox 20"/>
          <p:cNvSpPr txBox="1"/>
          <p:nvPr/>
        </p:nvSpPr>
        <p:spPr>
          <a:xfrm>
            <a:off x="1352928"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Glycosaminoglycans</a:t>
            </a:r>
          </a:p>
        </p:txBody>
      </p:sp>
      <p:sp>
        <p:nvSpPr>
          <p:cNvPr id="21" name="TextBox 21"/>
          <p:cNvSpPr txBox="1"/>
          <p:nvPr/>
        </p:nvSpPr>
        <p:spPr>
          <a:xfrm>
            <a:off x="10040664"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Calcium deposits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DC3D16"/>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827270"/>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Misfolded protein</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9" name="Group 9"/>
          <p:cNvGrpSpPr/>
          <p:nvPr/>
        </p:nvGrpSpPr>
        <p:grpSpPr>
          <a:xfrm>
            <a:off x="9582121" y="4318501"/>
            <a:ext cx="8249615" cy="2464835"/>
            <a:chOff x="0" y="0"/>
            <a:chExt cx="108603072" cy="32448625"/>
          </a:xfrm>
        </p:grpSpPr>
        <p:sp>
          <p:nvSpPr>
            <p:cNvPr id="10" name="Freeform 10"/>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1" name="Freeform 11"/>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2" name="Group 12"/>
          <p:cNvGrpSpPr/>
          <p:nvPr/>
        </p:nvGrpSpPr>
        <p:grpSpPr>
          <a:xfrm>
            <a:off x="9582121" y="7148348"/>
            <a:ext cx="8249615" cy="2464835"/>
            <a:chOff x="0" y="0"/>
            <a:chExt cx="108603072" cy="32448625"/>
          </a:xfrm>
        </p:grpSpPr>
        <p:sp>
          <p:nvSpPr>
            <p:cNvPr id="13" name="Freeform 1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4" name="Freeform 1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5" name="Group 15"/>
          <p:cNvGrpSpPr/>
          <p:nvPr/>
        </p:nvGrpSpPr>
        <p:grpSpPr>
          <a:xfrm>
            <a:off x="894385" y="797158"/>
            <a:ext cx="16937351" cy="3159393"/>
            <a:chOff x="0" y="0"/>
            <a:chExt cx="200884757" cy="37471848"/>
          </a:xfrm>
        </p:grpSpPr>
        <p:sp>
          <p:nvSpPr>
            <p:cNvPr id="16" name="Freeform 16"/>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17" name="Freeform 17"/>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18" name="TextBox 18"/>
          <p:cNvSpPr txBox="1"/>
          <p:nvPr/>
        </p:nvSpPr>
        <p:spPr>
          <a:xfrm>
            <a:off x="1292071" y="1028700"/>
            <a:ext cx="16580101" cy="2492375"/>
          </a:xfrm>
          <a:prstGeom prst="rect">
            <a:avLst/>
          </a:prstGeom>
        </p:spPr>
        <p:txBody>
          <a:bodyPr lIns="0" tIns="0" rIns="0" bIns="0" rtlCol="0" anchor="t">
            <a:spAutoFit/>
          </a:bodyPr>
          <a:lstStyle/>
          <a:p>
            <a:pPr algn="ctr">
              <a:lnSpc>
                <a:spcPts val="3959"/>
              </a:lnSpc>
            </a:pPr>
            <a:r>
              <a:rPr lang="en-US" sz="3299" b="1" dirty="0">
                <a:solidFill>
                  <a:srgbClr val="FFFFFF"/>
                </a:solidFill>
                <a:latin typeface="Neue Einstellung Bold"/>
                <a:ea typeface="Neue Einstellung Bold"/>
                <a:cs typeface="Neue Einstellung Bold"/>
                <a:sym typeface="Neue Einstellung Bold"/>
              </a:rPr>
              <a:t>A 56 year old man presented with bubbly and frothy urine, urinalysis reveals &gt;4g of protein over 24hrs. Biopsy taken from kidney reveals deposition in the mesangium, which appears red on Congo stain and have an apple green </a:t>
            </a:r>
            <a:r>
              <a:rPr lang="en-US" sz="3299" b="1" dirty="0" err="1">
                <a:solidFill>
                  <a:srgbClr val="FFFFFF"/>
                </a:solidFill>
                <a:latin typeface="Neue Einstellung Bold"/>
                <a:ea typeface="Neue Einstellung Bold"/>
                <a:cs typeface="Neue Einstellung Bold"/>
                <a:sym typeface="Neue Einstellung Bold"/>
              </a:rPr>
              <a:t>colour</a:t>
            </a:r>
            <a:r>
              <a:rPr lang="en-US" sz="3299" b="1" dirty="0">
                <a:solidFill>
                  <a:srgbClr val="FFFFFF"/>
                </a:solidFill>
                <a:latin typeface="Neue Einstellung Bold"/>
                <a:ea typeface="Neue Einstellung Bold"/>
                <a:cs typeface="Neue Einstellung Bold"/>
                <a:sym typeface="Neue Einstellung Bold"/>
              </a:rPr>
              <a:t> under polarized light. </a:t>
            </a:r>
          </a:p>
          <a:p>
            <a:pPr marL="0" lvl="0" indent="0" algn="ctr">
              <a:lnSpc>
                <a:spcPts val="3959"/>
              </a:lnSpc>
              <a:spcBef>
                <a:spcPct val="0"/>
              </a:spcBef>
            </a:pPr>
            <a:r>
              <a:rPr lang="en-US" sz="3299" b="1" dirty="0">
                <a:solidFill>
                  <a:srgbClr val="FFCE12"/>
                </a:solidFill>
                <a:latin typeface="Neue Einstellung Bold"/>
                <a:ea typeface="Neue Einstellung Bold"/>
                <a:cs typeface="Neue Einstellung Bold"/>
                <a:sym typeface="Neue Einstellung Bold"/>
              </a:rPr>
              <a:t>This stained inclusion is most likely made of which of the following?</a:t>
            </a:r>
          </a:p>
        </p:txBody>
      </p:sp>
      <p:sp>
        <p:nvSpPr>
          <p:cNvPr id="19" name="TextBox 19"/>
          <p:cNvSpPr txBox="1"/>
          <p:nvPr/>
        </p:nvSpPr>
        <p:spPr>
          <a:xfrm>
            <a:off x="10021231" y="5160645"/>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Immune complexes</a:t>
            </a:r>
          </a:p>
        </p:txBody>
      </p:sp>
      <p:sp>
        <p:nvSpPr>
          <p:cNvPr id="20" name="TextBox 20"/>
          <p:cNvSpPr txBox="1"/>
          <p:nvPr/>
        </p:nvSpPr>
        <p:spPr>
          <a:xfrm>
            <a:off x="1352928"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Glycosaminoglycans</a:t>
            </a:r>
          </a:p>
        </p:txBody>
      </p:sp>
      <p:sp>
        <p:nvSpPr>
          <p:cNvPr id="21" name="TextBox 21"/>
          <p:cNvSpPr txBox="1"/>
          <p:nvPr/>
        </p:nvSpPr>
        <p:spPr>
          <a:xfrm>
            <a:off x="10040664"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Calcium deposits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827270"/>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Serum amyloid A</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9" name="Group 9"/>
          <p:cNvGrpSpPr/>
          <p:nvPr/>
        </p:nvGrpSpPr>
        <p:grpSpPr>
          <a:xfrm>
            <a:off x="9582121" y="4318501"/>
            <a:ext cx="8249615" cy="2464835"/>
            <a:chOff x="0" y="0"/>
            <a:chExt cx="108603072" cy="32448625"/>
          </a:xfrm>
        </p:grpSpPr>
        <p:sp>
          <p:nvSpPr>
            <p:cNvPr id="10" name="Freeform 10"/>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1" name="Freeform 11"/>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2" name="Group 12"/>
          <p:cNvGrpSpPr/>
          <p:nvPr/>
        </p:nvGrpSpPr>
        <p:grpSpPr>
          <a:xfrm>
            <a:off x="9582121" y="7148348"/>
            <a:ext cx="8249615" cy="2464835"/>
            <a:chOff x="0" y="0"/>
            <a:chExt cx="108603072" cy="32448625"/>
          </a:xfrm>
        </p:grpSpPr>
        <p:sp>
          <p:nvSpPr>
            <p:cNvPr id="13" name="Freeform 1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4" name="Freeform 1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5" name="Group 15"/>
          <p:cNvGrpSpPr/>
          <p:nvPr/>
        </p:nvGrpSpPr>
        <p:grpSpPr>
          <a:xfrm>
            <a:off x="894385" y="797158"/>
            <a:ext cx="16937351" cy="3159393"/>
            <a:chOff x="0" y="0"/>
            <a:chExt cx="200884757" cy="37471848"/>
          </a:xfrm>
        </p:grpSpPr>
        <p:sp>
          <p:nvSpPr>
            <p:cNvPr id="16" name="Freeform 16"/>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17" name="Freeform 17"/>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18" name="TextBox 18"/>
          <p:cNvSpPr txBox="1"/>
          <p:nvPr/>
        </p:nvSpPr>
        <p:spPr>
          <a:xfrm>
            <a:off x="1292071" y="1463675"/>
            <a:ext cx="16580101" cy="2057400"/>
          </a:xfrm>
          <a:prstGeom prst="rect">
            <a:avLst/>
          </a:prstGeom>
        </p:spPr>
        <p:txBody>
          <a:bodyPr lIns="0" tIns="0" rIns="0" bIns="0" rtlCol="0" anchor="t">
            <a:spAutoFit/>
          </a:bodyPr>
          <a:lstStyle/>
          <a:p>
            <a:pPr algn="ctr">
              <a:lnSpc>
                <a:spcPts val="3239"/>
              </a:lnSpc>
            </a:pPr>
            <a:r>
              <a:rPr lang="en-US" sz="2699" b="1">
                <a:solidFill>
                  <a:srgbClr val="FFFFFF"/>
                </a:solidFill>
                <a:latin typeface="Neue Einstellung Bold"/>
                <a:ea typeface="Neue Einstellung Bold"/>
                <a:cs typeface="Neue Einstellung Bold"/>
                <a:sym typeface="Neue Einstellung Bold"/>
              </a:rPr>
              <a:t>65YO man presenting with tingling sensation in both hands. On P/E- carpal tunnel elicits reproduction of pain, characterised by paraesthesias and pain. Nerve conduction study confirms carpal tunnel syndrome. Patient was diagnosed with nephrotic syndrome 6 months ago and 1 year ago he was diagnosed with multiple myeloma.</a:t>
            </a:r>
          </a:p>
          <a:p>
            <a:pPr marL="0" lvl="0" indent="0" algn="ctr">
              <a:lnSpc>
                <a:spcPts val="3239"/>
              </a:lnSpc>
              <a:spcBef>
                <a:spcPct val="0"/>
              </a:spcBef>
            </a:pPr>
            <a:r>
              <a:rPr lang="en-US" sz="2699" b="1">
                <a:solidFill>
                  <a:srgbClr val="FFCE12"/>
                </a:solidFill>
                <a:latin typeface="Neue Einstellung Bold"/>
                <a:ea typeface="Neue Einstellung Bold"/>
                <a:cs typeface="Neue Einstellung Bold"/>
                <a:sym typeface="Neue Einstellung Bold"/>
              </a:rPr>
              <a:t>The abnormal folding and deposition of which is responsible?</a:t>
            </a:r>
          </a:p>
        </p:txBody>
      </p:sp>
      <p:sp>
        <p:nvSpPr>
          <p:cNvPr id="19" name="TextBox 19"/>
          <p:cNvSpPr txBox="1"/>
          <p:nvPr/>
        </p:nvSpPr>
        <p:spPr>
          <a:xfrm>
            <a:off x="10021231" y="5160645"/>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Beta-2 microglobulin</a:t>
            </a:r>
          </a:p>
        </p:txBody>
      </p:sp>
      <p:sp>
        <p:nvSpPr>
          <p:cNvPr id="20" name="TextBox 20"/>
          <p:cNvSpPr txBox="1"/>
          <p:nvPr/>
        </p:nvSpPr>
        <p:spPr>
          <a:xfrm>
            <a:off x="1352928"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Mutated transthyretin</a:t>
            </a:r>
          </a:p>
        </p:txBody>
      </p:sp>
      <p:sp>
        <p:nvSpPr>
          <p:cNvPr id="21" name="TextBox 21"/>
          <p:cNvSpPr txBox="1"/>
          <p:nvPr/>
        </p:nvSpPr>
        <p:spPr>
          <a:xfrm>
            <a:off x="10040664"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Immunoglobulin light chains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4385" y="4318501"/>
            <a:ext cx="8249615" cy="2464835"/>
            <a:chOff x="0" y="0"/>
            <a:chExt cx="108603072" cy="32448625"/>
          </a:xfrm>
        </p:grpSpPr>
        <p:sp>
          <p:nvSpPr>
            <p:cNvPr id="3" name="Freeform 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4" name="Freeform 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sp>
        <p:nvSpPr>
          <p:cNvPr id="5" name="TextBox 5"/>
          <p:cNvSpPr txBox="1"/>
          <p:nvPr/>
        </p:nvSpPr>
        <p:spPr>
          <a:xfrm>
            <a:off x="1352928" y="4827270"/>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Serum amyloid A</a:t>
            </a:r>
          </a:p>
        </p:txBody>
      </p:sp>
      <p:grpSp>
        <p:nvGrpSpPr>
          <p:cNvPr id="6" name="Group 6"/>
          <p:cNvGrpSpPr/>
          <p:nvPr/>
        </p:nvGrpSpPr>
        <p:grpSpPr>
          <a:xfrm>
            <a:off x="894385" y="7148348"/>
            <a:ext cx="8249615" cy="2464835"/>
            <a:chOff x="0" y="0"/>
            <a:chExt cx="108603072" cy="32448625"/>
          </a:xfrm>
        </p:grpSpPr>
        <p:sp>
          <p:nvSpPr>
            <p:cNvPr id="7" name="Freeform 7"/>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8" name="Freeform 8"/>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9" name="Group 9"/>
          <p:cNvGrpSpPr/>
          <p:nvPr/>
        </p:nvGrpSpPr>
        <p:grpSpPr>
          <a:xfrm>
            <a:off x="9582121" y="4318501"/>
            <a:ext cx="8249615" cy="2464835"/>
            <a:chOff x="0" y="0"/>
            <a:chExt cx="108603072" cy="32448625"/>
          </a:xfrm>
        </p:grpSpPr>
        <p:sp>
          <p:nvSpPr>
            <p:cNvPr id="10" name="Freeform 10"/>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FFFFFF"/>
            </a:solidFill>
          </p:spPr>
          <p:txBody>
            <a:bodyPr/>
            <a:lstStyle/>
            <a:p>
              <a:endParaRPr lang="en-GB"/>
            </a:p>
          </p:txBody>
        </p:sp>
        <p:sp>
          <p:nvSpPr>
            <p:cNvPr id="11" name="Freeform 11"/>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2" name="Group 12"/>
          <p:cNvGrpSpPr/>
          <p:nvPr/>
        </p:nvGrpSpPr>
        <p:grpSpPr>
          <a:xfrm>
            <a:off x="9582121" y="7148348"/>
            <a:ext cx="8249615" cy="2464835"/>
            <a:chOff x="0" y="0"/>
            <a:chExt cx="108603072" cy="32448625"/>
          </a:xfrm>
        </p:grpSpPr>
        <p:sp>
          <p:nvSpPr>
            <p:cNvPr id="13" name="Freeform 13"/>
            <p:cNvSpPr/>
            <p:nvPr/>
          </p:nvSpPr>
          <p:spPr>
            <a:xfrm>
              <a:off x="72390" y="72390"/>
              <a:ext cx="108458288" cy="32303845"/>
            </a:xfrm>
            <a:custGeom>
              <a:avLst/>
              <a:gdLst/>
              <a:ahLst/>
              <a:cxnLst/>
              <a:rect l="l" t="t" r="r" b="b"/>
              <a:pathLst>
                <a:path w="108458288" h="32303845">
                  <a:moveTo>
                    <a:pt x="0" y="0"/>
                  </a:moveTo>
                  <a:lnTo>
                    <a:pt x="108458288" y="0"/>
                  </a:lnTo>
                  <a:lnTo>
                    <a:pt x="108458288" y="32303845"/>
                  </a:lnTo>
                  <a:lnTo>
                    <a:pt x="0" y="32303845"/>
                  </a:lnTo>
                  <a:lnTo>
                    <a:pt x="0" y="0"/>
                  </a:lnTo>
                  <a:close/>
                </a:path>
              </a:pathLst>
            </a:custGeom>
            <a:solidFill>
              <a:srgbClr val="DC3D16"/>
            </a:solidFill>
          </p:spPr>
          <p:txBody>
            <a:bodyPr/>
            <a:lstStyle/>
            <a:p>
              <a:endParaRPr lang="en-GB"/>
            </a:p>
          </p:txBody>
        </p:sp>
        <p:sp>
          <p:nvSpPr>
            <p:cNvPr id="14" name="Freeform 14"/>
            <p:cNvSpPr/>
            <p:nvPr/>
          </p:nvSpPr>
          <p:spPr>
            <a:xfrm>
              <a:off x="0" y="0"/>
              <a:ext cx="108603070" cy="32448624"/>
            </a:xfrm>
            <a:custGeom>
              <a:avLst/>
              <a:gdLst/>
              <a:ahLst/>
              <a:cxnLst/>
              <a:rect l="l" t="t" r="r" b="b"/>
              <a:pathLst>
                <a:path w="108603070" h="32448624">
                  <a:moveTo>
                    <a:pt x="108458298" y="32303845"/>
                  </a:moveTo>
                  <a:lnTo>
                    <a:pt x="108603070" y="32303845"/>
                  </a:lnTo>
                  <a:lnTo>
                    <a:pt x="108603070" y="32448624"/>
                  </a:lnTo>
                  <a:lnTo>
                    <a:pt x="108458298" y="32448624"/>
                  </a:lnTo>
                  <a:lnTo>
                    <a:pt x="108458298" y="32303845"/>
                  </a:lnTo>
                  <a:close/>
                  <a:moveTo>
                    <a:pt x="0" y="144780"/>
                  </a:moveTo>
                  <a:lnTo>
                    <a:pt x="144780" y="144780"/>
                  </a:lnTo>
                  <a:lnTo>
                    <a:pt x="144780" y="32303845"/>
                  </a:lnTo>
                  <a:lnTo>
                    <a:pt x="0" y="32303845"/>
                  </a:lnTo>
                  <a:lnTo>
                    <a:pt x="0" y="144780"/>
                  </a:lnTo>
                  <a:close/>
                  <a:moveTo>
                    <a:pt x="0" y="32303845"/>
                  </a:moveTo>
                  <a:lnTo>
                    <a:pt x="144780" y="32303845"/>
                  </a:lnTo>
                  <a:lnTo>
                    <a:pt x="144780" y="32448624"/>
                  </a:lnTo>
                  <a:lnTo>
                    <a:pt x="0" y="32448624"/>
                  </a:lnTo>
                  <a:lnTo>
                    <a:pt x="0" y="32303845"/>
                  </a:lnTo>
                  <a:close/>
                  <a:moveTo>
                    <a:pt x="108458298" y="144780"/>
                  </a:moveTo>
                  <a:lnTo>
                    <a:pt x="108603070" y="144780"/>
                  </a:lnTo>
                  <a:lnTo>
                    <a:pt x="108603070" y="32303845"/>
                  </a:lnTo>
                  <a:lnTo>
                    <a:pt x="108458298" y="32303845"/>
                  </a:lnTo>
                  <a:lnTo>
                    <a:pt x="108458298" y="144780"/>
                  </a:lnTo>
                  <a:close/>
                  <a:moveTo>
                    <a:pt x="144780" y="32303845"/>
                  </a:moveTo>
                  <a:lnTo>
                    <a:pt x="108458298" y="32303845"/>
                  </a:lnTo>
                  <a:lnTo>
                    <a:pt x="108458298" y="32448624"/>
                  </a:lnTo>
                  <a:lnTo>
                    <a:pt x="144780" y="32448624"/>
                  </a:lnTo>
                  <a:lnTo>
                    <a:pt x="144780" y="32303845"/>
                  </a:lnTo>
                  <a:close/>
                  <a:moveTo>
                    <a:pt x="108458298" y="0"/>
                  </a:moveTo>
                  <a:lnTo>
                    <a:pt x="108603070" y="0"/>
                  </a:lnTo>
                  <a:lnTo>
                    <a:pt x="108603070" y="144780"/>
                  </a:lnTo>
                  <a:lnTo>
                    <a:pt x="108458298" y="144780"/>
                  </a:lnTo>
                  <a:lnTo>
                    <a:pt x="108458298" y="0"/>
                  </a:lnTo>
                  <a:close/>
                  <a:moveTo>
                    <a:pt x="0" y="0"/>
                  </a:moveTo>
                  <a:lnTo>
                    <a:pt x="144780" y="0"/>
                  </a:lnTo>
                  <a:lnTo>
                    <a:pt x="144780" y="144780"/>
                  </a:lnTo>
                  <a:lnTo>
                    <a:pt x="0" y="144780"/>
                  </a:lnTo>
                  <a:lnTo>
                    <a:pt x="0" y="0"/>
                  </a:lnTo>
                  <a:close/>
                  <a:moveTo>
                    <a:pt x="144780" y="0"/>
                  </a:moveTo>
                  <a:lnTo>
                    <a:pt x="108458298" y="0"/>
                  </a:lnTo>
                  <a:lnTo>
                    <a:pt x="108458298" y="144780"/>
                  </a:lnTo>
                  <a:lnTo>
                    <a:pt x="144780" y="144780"/>
                  </a:lnTo>
                  <a:lnTo>
                    <a:pt x="144780" y="0"/>
                  </a:lnTo>
                  <a:close/>
                </a:path>
              </a:pathLst>
            </a:custGeom>
            <a:solidFill>
              <a:srgbClr val="FFFFFF"/>
            </a:solidFill>
          </p:spPr>
          <p:txBody>
            <a:bodyPr/>
            <a:lstStyle/>
            <a:p>
              <a:endParaRPr lang="en-GB"/>
            </a:p>
          </p:txBody>
        </p:sp>
      </p:grpSp>
      <p:grpSp>
        <p:nvGrpSpPr>
          <p:cNvPr id="15" name="Group 15"/>
          <p:cNvGrpSpPr/>
          <p:nvPr/>
        </p:nvGrpSpPr>
        <p:grpSpPr>
          <a:xfrm>
            <a:off x="894385" y="797158"/>
            <a:ext cx="16937351" cy="3159393"/>
            <a:chOff x="0" y="0"/>
            <a:chExt cx="200884757" cy="37471848"/>
          </a:xfrm>
        </p:grpSpPr>
        <p:sp>
          <p:nvSpPr>
            <p:cNvPr id="16" name="Freeform 16"/>
            <p:cNvSpPr/>
            <p:nvPr/>
          </p:nvSpPr>
          <p:spPr>
            <a:xfrm>
              <a:off x="72390" y="72390"/>
              <a:ext cx="200739973" cy="37327067"/>
            </a:xfrm>
            <a:custGeom>
              <a:avLst/>
              <a:gdLst/>
              <a:ahLst/>
              <a:cxnLst/>
              <a:rect l="l" t="t" r="r" b="b"/>
              <a:pathLst>
                <a:path w="200739973" h="37327067">
                  <a:moveTo>
                    <a:pt x="0" y="0"/>
                  </a:moveTo>
                  <a:lnTo>
                    <a:pt x="200739973" y="0"/>
                  </a:lnTo>
                  <a:lnTo>
                    <a:pt x="200739973" y="37327067"/>
                  </a:lnTo>
                  <a:lnTo>
                    <a:pt x="0" y="37327067"/>
                  </a:lnTo>
                  <a:lnTo>
                    <a:pt x="0" y="0"/>
                  </a:lnTo>
                  <a:close/>
                </a:path>
              </a:pathLst>
            </a:custGeom>
            <a:solidFill>
              <a:srgbClr val="3D3A65"/>
            </a:solidFill>
          </p:spPr>
          <p:txBody>
            <a:bodyPr/>
            <a:lstStyle/>
            <a:p>
              <a:endParaRPr lang="en-GB"/>
            </a:p>
          </p:txBody>
        </p:sp>
        <p:sp>
          <p:nvSpPr>
            <p:cNvPr id="17" name="Freeform 17"/>
            <p:cNvSpPr/>
            <p:nvPr/>
          </p:nvSpPr>
          <p:spPr>
            <a:xfrm>
              <a:off x="0" y="0"/>
              <a:ext cx="200884755" cy="37471849"/>
            </a:xfrm>
            <a:custGeom>
              <a:avLst/>
              <a:gdLst/>
              <a:ahLst/>
              <a:cxnLst/>
              <a:rect l="l" t="t" r="r" b="b"/>
              <a:pathLst>
                <a:path w="200884755" h="37471849">
                  <a:moveTo>
                    <a:pt x="200739983" y="37327067"/>
                  </a:moveTo>
                  <a:lnTo>
                    <a:pt x="200884755" y="37327067"/>
                  </a:lnTo>
                  <a:lnTo>
                    <a:pt x="200884755" y="37471849"/>
                  </a:lnTo>
                  <a:lnTo>
                    <a:pt x="200739983" y="37471849"/>
                  </a:lnTo>
                  <a:lnTo>
                    <a:pt x="200739983" y="37327067"/>
                  </a:lnTo>
                  <a:close/>
                  <a:moveTo>
                    <a:pt x="0" y="144780"/>
                  </a:moveTo>
                  <a:lnTo>
                    <a:pt x="144780" y="144780"/>
                  </a:lnTo>
                  <a:lnTo>
                    <a:pt x="144780" y="37327067"/>
                  </a:lnTo>
                  <a:lnTo>
                    <a:pt x="0" y="37327067"/>
                  </a:lnTo>
                  <a:lnTo>
                    <a:pt x="0" y="144780"/>
                  </a:lnTo>
                  <a:close/>
                  <a:moveTo>
                    <a:pt x="0" y="37327067"/>
                  </a:moveTo>
                  <a:lnTo>
                    <a:pt x="144780" y="37327067"/>
                  </a:lnTo>
                  <a:lnTo>
                    <a:pt x="144780" y="37471849"/>
                  </a:lnTo>
                  <a:lnTo>
                    <a:pt x="0" y="37471849"/>
                  </a:lnTo>
                  <a:lnTo>
                    <a:pt x="0" y="37327067"/>
                  </a:lnTo>
                  <a:close/>
                  <a:moveTo>
                    <a:pt x="200739983" y="144780"/>
                  </a:moveTo>
                  <a:lnTo>
                    <a:pt x="200884755" y="144780"/>
                  </a:lnTo>
                  <a:lnTo>
                    <a:pt x="200884755" y="37327067"/>
                  </a:lnTo>
                  <a:lnTo>
                    <a:pt x="200739983" y="37327067"/>
                  </a:lnTo>
                  <a:lnTo>
                    <a:pt x="200739983" y="144780"/>
                  </a:lnTo>
                  <a:close/>
                  <a:moveTo>
                    <a:pt x="144780" y="37327067"/>
                  </a:moveTo>
                  <a:lnTo>
                    <a:pt x="200739983" y="37327067"/>
                  </a:lnTo>
                  <a:lnTo>
                    <a:pt x="200739983" y="37471849"/>
                  </a:lnTo>
                  <a:lnTo>
                    <a:pt x="144780" y="37471849"/>
                  </a:lnTo>
                  <a:lnTo>
                    <a:pt x="144780" y="37327067"/>
                  </a:lnTo>
                  <a:close/>
                  <a:moveTo>
                    <a:pt x="200739983" y="0"/>
                  </a:moveTo>
                  <a:lnTo>
                    <a:pt x="200884755" y="0"/>
                  </a:lnTo>
                  <a:lnTo>
                    <a:pt x="200884755" y="144780"/>
                  </a:lnTo>
                  <a:lnTo>
                    <a:pt x="200739983" y="144780"/>
                  </a:lnTo>
                  <a:lnTo>
                    <a:pt x="200739983" y="0"/>
                  </a:lnTo>
                  <a:close/>
                  <a:moveTo>
                    <a:pt x="0" y="0"/>
                  </a:moveTo>
                  <a:lnTo>
                    <a:pt x="144780" y="0"/>
                  </a:lnTo>
                  <a:lnTo>
                    <a:pt x="144780" y="144780"/>
                  </a:lnTo>
                  <a:lnTo>
                    <a:pt x="0" y="144780"/>
                  </a:lnTo>
                  <a:lnTo>
                    <a:pt x="0" y="0"/>
                  </a:lnTo>
                  <a:close/>
                  <a:moveTo>
                    <a:pt x="144780" y="0"/>
                  </a:moveTo>
                  <a:lnTo>
                    <a:pt x="200739983" y="0"/>
                  </a:lnTo>
                  <a:lnTo>
                    <a:pt x="200739983" y="144780"/>
                  </a:lnTo>
                  <a:lnTo>
                    <a:pt x="144780" y="144780"/>
                  </a:lnTo>
                  <a:lnTo>
                    <a:pt x="144780" y="0"/>
                  </a:lnTo>
                  <a:close/>
                </a:path>
              </a:pathLst>
            </a:custGeom>
            <a:solidFill>
              <a:srgbClr val="3D3A65"/>
            </a:solidFill>
          </p:spPr>
          <p:txBody>
            <a:bodyPr/>
            <a:lstStyle/>
            <a:p>
              <a:endParaRPr lang="en-GB"/>
            </a:p>
          </p:txBody>
        </p:sp>
      </p:grpSp>
      <p:sp>
        <p:nvSpPr>
          <p:cNvPr id="18" name="TextBox 18"/>
          <p:cNvSpPr txBox="1"/>
          <p:nvPr/>
        </p:nvSpPr>
        <p:spPr>
          <a:xfrm>
            <a:off x="1292071" y="1463675"/>
            <a:ext cx="16580101" cy="2057400"/>
          </a:xfrm>
          <a:prstGeom prst="rect">
            <a:avLst/>
          </a:prstGeom>
        </p:spPr>
        <p:txBody>
          <a:bodyPr lIns="0" tIns="0" rIns="0" bIns="0" rtlCol="0" anchor="t">
            <a:spAutoFit/>
          </a:bodyPr>
          <a:lstStyle/>
          <a:p>
            <a:pPr algn="ctr">
              <a:lnSpc>
                <a:spcPts val="3239"/>
              </a:lnSpc>
            </a:pPr>
            <a:r>
              <a:rPr lang="en-US" sz="2699" b="1">
                <a:solidFill>
                  <a:srgbClr val="FFFFFF"/>
                </a:solidFill>
                <a:latin typeface="Neue Einstellung Bold"/>
                <a:ea typeface="Neue Einstellung Bold"/>
                <a:cs typeface="Neue Einstellung Bold"/>
                <a:sym typeface="Neue Einstellung Bold"/>
              </a:rPr>
              <a:t>65YO man presenting with tingling sensation in both hands. On P/E- carpal tunnel elicits reproduction of pain, characterised by paraesthesias and pain. Nerve conduction study confirms carpal tunnel syndrome. Patient was diagnosed with nephrotic syndrome 6 months ago and 1 year ago he was diagnosed with multiple myeloma.</a:t>
            </a:r>
          </a:p>
          <a:p>
            <a:pPr marL="0" lvl="0" indent="0" algn="ctr">
              <a:lnSpc>
                <a:spcPts val="3239"/>
              </a:lnSpc>
              <a:spcBef>
                <a:spcPct val="0"/>
              </a:spcBef>
            </a:pPr>
            <a:r>
              <a:rPr lang="en-US" sz="2699" b="1">
                <a:solidFill>
                  <a:srgbClr val="FFCE12"/>
                </a:solidFill>
                <a:latin typeface="Neue Einstellung Bold"/>
                <a:ea typeface="Neue Einstellung Bold"/>
                <a:cs typeface="Neue Einstellung Bold"/>
                <a:sym typeface="Neue Einstellung Bold"/>
              </a:rPr>
              <a:t>The abnormal folding and deposition of which is responsible?</a:t>
            </a:r>
          </a:p>
        </p:txBody>
      </p:sp>
      <p:sp>
        <p:nvSpPr>
          <p:cNvPr id="19" name="TextBox 19"/>
          <p:cNvSpPr txBox="1"/>
          <p:nvPr/>
        </p:nvSpPr>
        <p:spPr>
          <a:xfrm>
            <a:off x="10021231" y="5160645"/>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Beta-2 microglobulin</a:t>
            </a:r>
          </a:p>
        </p:txBody>
      </p:sp>
      <p:sp>
        <p:nvSpPr>
          <p:cNvPr id="20" name="TextBox 20"/>
          <p:cNvSpPr txBox="1"/>
          <p:nvPr/>
        </p:nvSpPr>
        <p:spPr>
          <a:xfrm>
            <a:off x="1352928"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Mutated transthyretin</a:t>
            </a:r>
          </a:p>
        </p:txBody>
      </p:sp>
      <p:sp>
        <p:nvSpPr>
          <p:cNvPr id="21" name="TextBox 21"/>
          <p:cNvSpPr txBox="1"/>
          <p:nvPr/>
        </p:nvSpPr>
        <p:spPr>
          <a:xfrm>
            <a:off x="10040664" y="7787513"/>
            <a:ext cx="7332529" cy="680085"/>
          </a:xfrm>
          <a:prstGeom prst="rect">
            <a:avLst/>
          </a:prstGeom>
        </p:spPr>
        <p:txBody>
          <a:bodyPr lIns="0" tIns="0" rIns="0" bIns="0" rtlCol="0" anchor="t">
            <a:spAutoFit/>
          </a:bodyPr>
          <a:lstStyle/>
          <a:p>
            <a:pPr algn="ctr">
              <a:lnSpc>
                <a:spcPts val="5280"/>
              </a:lnSpc>
            </a:pPr>
            <a:r>
              <a:rPr lang="en-US" sz="4800">
                <a:solidFill>
                  <a:srgbClr val="000000"/>
                </a:solidFill>
                <a:latin typeface="KG Primary Penmanship"/>
                <a:ea typeface="KG Primary Penmanship"/>
                <a:cs typeface="KG Primary Penmanship"/>
                <a:sym typeface="KG Primary Penmanship"/>
              </a:rPr>
              <a:t>Immunoglobulin light chains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85693" flipH="1">
            <a:off x="-2890288" y="-3033809"/>
            <a:ext cx="8534093" cy="8555482"/>
          </a:xfrm>
          <a:custGeom>
            <a:avLst/>
            <a:gdLst/>
            <a:ahLst/>
            <a:cxnLst/>
            <a:rect l="l" t="t" r="r" b="b"/>
            <a:pathLst>
              <a:path w="8534093" h="8555482">
                <a:moveTo>
                  <a:pt x="8534093" y="0"/>
                </a:moveTo>
                <a:lnTo>
                  <a:pt x="0" y="0"/>
                </a:lnTo>
                <a:lnTo>
                  <a:pt x="0" y="8555481"/>
                </a:lnTo>
                <a:lnTo>
                  <a:pt x="8534093" y="8555481"/>
                </a:lnTo>
                <a:lnTo>
                  <a:pt x="8534093" y="0"/>
                </a:lnTo>
                <a:close/>
              </a:path>
            </a:pathLst>
          </a:custGeom>
          <a:blipFill>
            <a:blip r:embed="rId2">
              <a:alphaModFix amt="55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918653" y="5952470"/>
            <a:ext cx="9901778" cy="795688"/>
            <a:chOff x="0" y="0"/>
            <a:chExt cx="2471078" cy="198571"/>
          </a:xfrm>
        </p:grpSpPr>
        <p:sp>
          <p:nvSpPr>
            <p:cNvPr id="4" name="Freeform 4"/>
            <p:cNvSpPr/>
            <p:nvPr/>
          </p:nvSpPr>
          <p:spPr>
            <a:xfrm>
              <a:off x="0" y="0"/>
              <a:ext cx="2471078" cy="198571"/>
            </a:xfrm>
            <a:custGeom>
              <a:avLst/>
              <a:gdLst/>
              <a:ahLst/>
              <a:cxnLst/>
              <a:rect l="l" t="t" r="r" b="b"/>
              <a:pathLst>
                <a:path w="2471078" h="198571">
                  <a:moveTo>
                    <a:pt x="39875" y="0"/>
                  </a:moveTo>
                  <a:lnTo>
                    <a:pt x="2431203" y="0"/>
                  </a:lnTo>
                  <a:cubicBezTo>
                    <a:pt x="2441779" y="0"/>
                    <a:pt x="2451921" y="4201"/>
                    <a:pt x="2459399" y="11679"/>
                  </a:cubicBezTo>
                  <a:cubicBezTo>
                    <a:pt x="2466877" y="19157"/>
                    <a:pt x="2471078" y="29300"/>
                    <a:pt x="2471078" y="39875"/>
                  </a:cubicBezTo>
                  <a:lnTo>
                    <a:pt x="2471078" y="158696"/>
                  </a:lnTo>
                  <a:cubicBezTo>
                    <a:pt x="2471078" y="169271"/>
                    <a:pt x="2466877" y="179414"/>
                    <a:pt x="2459399" y="186892"/>
                  </a:cubicBezTo>
                  <a:cubicBezTo>
                    <a:pt x="2451921" y="194370"/>
                    <a:pt x="2441779" y="198571"/>
                    <a:pt x="2431203" y="198571"/>
                  </a:cubicBezTo>
                  <a:lnTo>
                    <a:pt x="39875" y="198571"/>
                  </a:lnTo>
                  <a:cubicBezTo>
                    <a:pt x="29300" y="198571"/>
                    <a:pt x="19157" y="194370"/>
                    <a:pt x="11679" y="186892"/>
                  </a:cubicBezTo>
                  <a:cubicBezTo>
                    <a:pt x="4201" y="179414"/>
                    <a:pt x="0" y="169271"/>
                    <a:pt x="0" y="158696"/>
                  </a:cubicBezTo>
                  <a:lnTo>
                    <a:pt x="0" y="39875"/>
                  </a:lnTo>
                  <a:cubicBezTo>
                    <a:pt x="0" y="29300"/>
                    <a:pt x="4201" y="19157"/>
                    <a:pt x="11679" y="11679"/>
                  </a:cubicBezTo>
                  <a:cubicBezTo>
                    <a:pt x="19157" y="4201"/>
                    <a:pt x="29300" y="0"/>
                    <a:pt x="39875" y="0"/>
                  </a:cubicBezTo>
                  <a:close/>
                </a:path>
              </a:pathLst>
            </a:custGeom>
            <a:solidFill>
              <a:srgbClr val="0D3F83"/>
            </a:solidFill>
          </p:spPr>
          <p:txBody>
            <a:bodyPr/>
            <a:lstStyle/>
            <a:p>
              <a:endParaRPr lang="en-GB"/>
            </a:p>
          </p:txBody>
        </p:sp>
        <p:sp>
          <p:nvSpPr>
            <p:cNvPr id="5" name="TextBox 5"/>
            <p:cNvSpPr txBox="1"/>
            <p:nvPr/>
          </p:nvSpPr>
          <p:spPr>
            <a:xfrm>
              <a:off x="0" y="-66675"/>
              <a:ext cx="2471078" cy="265246"/>
            </a:xfrm>
            <a:prstGeom prst="rect">
              <a:avLst/>
            </a:prstGeom>
          </p:spPr>
          <p:txBody>
            <a:bodyPr lIns="50800" tIns="50800" rIns="50800" bIns="50800" rtlCol="0" anchor="ctr"/>
            <a:lstStyle/>
            <a:p>
              <a:pPr algn="ctr">
                <a:lnSpc>
                  <a:spcPts val="3343"/>
                </a:lnSpc>
              </a:pPr>
              <a:endParaRPr/>
            </a:p>
          </p:txBody>
        </p:sp>
      </p:grpSp>
      <p:sp>
        <p:nvSpPr>
          <p:cNvPr id="6" name="Freeform 6"/>
          <p:cNvSpPr/>
          <p:nvPr/>
        </p:nvSpPr>
        <p:spPr>
          <a:xfrm rot="5400000">
            <a:off x="5703631" y="3268437"/>
            <a:ext cx="11352394" cy="4154525"/>
          </a:xfrm>
          <a:custGeom>
            <a:avLst/>
            <a:gdLst/>
            <a:ahLst/>
            <a:cxnLst/>
            <a:rect l="l" t="t" r="r" b="b"/>
            <a:pathLst>
              <a:path w="11352394" h="4154525">
                <a:moveTo>
                  <a:pt x="0" y="0"/>
                </a:moveTo>
                <a:lnTo>
                  <a:pt x="11352394" y="0"/>
                </a:lnTo>
                <a:lnTo>
                  <a:pt x="11352394" y="4154525"/>
                </a:lnTo>
                <a:lnTo>
                  <a:pt x="0" y="4154525"/>
                </a:lnTo>
                <a:lnTo>
                  <a:pt x="0" y="0"/>
                </a:lnTo>
                <a:close/>
              </a:path>
            </a:pathLst>
          </a:custGeom>
          <a:blipFill>
            <a:blip r:embed="rId4">
              <a:extLst>
                <a:ext uri="{96DAC541-7B7A-43D3-8B79-37D633B846F1}">
                  <asvg:svgBlip xmlns:asvg="http://schemas.microsoft.com/office/drawing/2016/SVG/main" r:embed="rId5"/>
                </a:ext>
              </a:extLst>
            </a:blip>
            <a:stretch>
              <a:fillRect l="-610" b="-11686"/>
            </a:stretch>
          </a:blipFill>
        </p:spPr>
        <p:txBody>
          <a:bodyPr/>
          <a:lstStyle/>
          <a:p>
            <a:endParaRPr lang="en-GB"/>
          </a:p>
        </p:txBody>
      </p:sp>
      <p:grpSp>
        <p:nvGrpSpPr>
          <p:cNvPr id="7" name="Group 7"/>
          <p:cNvGrpSpPr/>
          <p:nvPr/>
        </p:nvGrpSpPr>
        <p:grpSpPr>
          <a:xfrm>
            <a:off x="4994677" y="8631294"/>
            <a:ext cx="11534968" cy="1153496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38"/>
            </a:solidFill>
          </p:spPr>
          <p:txBody>
            <a:bodyPr/>
            <a:lstStyle/>
            <a:p>
              <a:endParaRPr lang="en-GB"/>
            </a:p>
          </p:txBody>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343"/>
                </a:lnSpc>
              </a:pPr>
              <a:endParaRPr/>
            </a:p>
          </p:txBody>
        </p:sp>
      </p:grpSp>
      <p:grpSp>
        <p:nvGrpSpPr>
          <p:cNvPr id="10" name="Group 10"/>
          <p:cNvGrpSpPr/>
          <p:nvPr/>
        </p:nvGrpSpPr>
        <p:grpSpPr>
          <a:xfrm>
            <a:off x="9544388" y="-782543"/>
            <a:ext cx="12346012" cy="12510258"/>
            <a:chOff x="0" y="0"/>
            <a:chExt cx="812800" cy="823613"/>
          </a:xfrm>
        </p:grpSpPr>
        <p:sp>
          <p:nvSpPr>
            <p:cNvPr id="11" name="Freeform 11"/>
            <p:cNvSpPr/>
            <p:nvPr/>
          </p:nvSpPr>
          <p:spPr>
            <a:xfrm flipH="1">
              <a:off x="0" y="0"/>
              <a:ext cx="812800" cy="823613"/>
            </a:xfrm>
            <a:custGeom>
              <a:avLst/>
              <a:gdLst/>
              <a:ahLst/>
              <a:cxnLst/>
              <a:rect l="l" t="t" r="r" b="b"/>
              <a:pathLst>
                <a:path w="812800" h="823613">
                  <a:moveTo>
                    <a:pt x="406400" y="0"/>
                  </a:moveTo>
                  <a:cubicBezTo>
                    <a:pt x="630849" y="0"/>
                    <a:pt x="812800" y="184372"/>
                    <a:pt x="812800" y="411807"/>
                  </a:cubicBezTo>
                  <a:cubicBezTo>
                    <a:pt x="812800" y="639241"/>
                    <a:pt x="630849" y="823613"/>
                    <a:pt x="406400" y="823613"/>
                  </a:cubicBezTo>
                  <a:cubicBezTo>
                    <a:pt x="181951" y="823613"/>
                    <a:pt x="0" y="639241"/>
                    <a:pt x="0" y="411807"/>
                  </a:cubicBezTo>
                  <a:cubicBezTo>
                    <a:pt x="0" y="184372"/>
                    <a:pt x="181951" y="0"/>
                    <a:pt x="406400" y="0"/>
                  </a:cubicBezTo>
                  <a:close/>
                </a:path>
              </a:pathLst>
            </a:custGeom>
            <a:blipFill>
              <a:blip r:embed="rId6"/>
              <a:stretch>
                <a:fillRect l="-38836" r="-12403"/>
              </a:stretch>
            </a:blipFill>
          </p:spPr>
          <p:txBody>
            <a:bodyPr/>
            <a:lstStyle/>
            <a:p>
              <a:endParaRPr lang="en-GB"/>
            </a:p>
          </p:txBody>
        </p:sp>
      </p:grpSp>
      <p:sp>
        <p:nvSpPr>
          <p:cNvPr id="12" name="Freeform 12"/>
          <p:cNvSpPr/>
          <p:nvPr/>
        </p:nvSpPr>
        <p:spPr>
          <a:xfrm rot="-4317171">
            <a:off x="7473988" y="4370398"/>
            <a:ext cx="7762520" cy="5599342"/>
          </a:xfrm>
          <a:custGeom>
            <a:avLst/>
            <a:gdLst/>
            <a:ahLst/>
            <a:cxnLst/>
            <a:rect l="l" t="t" r="r" b="b"/>
            <a:pathLst>
              <a:path w="7762520" h="5599342">
                <a:moveTo>
                  <a:pt x="0" y="0"/>
                </a:moveTo>
                <a:lnTo>
                  <a:pt x="7762520" y="0"/>
                </a:lnTo>
                <a:lnTo>
                  <a:pt x="7762520" y="5599342"/>
                </a:lnTo>
                <a:lnTo>
                  <a:pt x="0" y="5599342"/>
                </a:lnTo>
                <a:lnTo>
                  <a:pt x="0" y="0"/>
                </a:lnTo>
                <a:close/>
              </a:path>
            </a:pathLst>
          </a:custGeom>
          <a:blipFill>
            <a:blip r:embed="rId7">
              <a:extLst>
                <a:ext uri="{96DAC541-7B7A-43D3-8B79-37D633B846F1}">
                  <asvg:svgBlip xmlns:asvg="http://schemas.microsoft.com/office/drawing/2016/SVG/main" r:embed="rId8"/>
                </a:ext>
              </a:extLst>
            </a:blip>
            <a:stretch>
              <a:fillRect b="-105002"/>
            </a:stretch>
          </a:blipFill>
        </p:spPr>
        <p:txBody>
          <a:bodyPr/>
          <a:lstStyle/>
          <a:p>
            <a:endParaRPr lang="en-GB"/>
          </a:p>
        </p:txBody>
      </p:sp>
      <p:grpSp>
        <p:nvGrpSpPr>
          <p:cNvPr id="13" name="Group 13"/>
          <p:cNvGrpSpPr/>
          <p:nvPr/>
        </p:nvGrpSpPr>
        <p:grpSpPr>
          <a:xfrm>
            <a:off x="9727458" y="408535"/>
            <a:ext cx="620165" cy="62016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F83"/>
            </a:solidFill>
          </p:spPr>
          <p:txBody>
            <a:bodyPr/>
            <a:lstStyle/>
            <a:p>
              <a:endParaRPr lang="en-GB"/>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3343"/>
                </a:lnSpc>
              </a:pPr>
              <a:endParaRPr/>
            </a:p>
          </p:txBody>
        </p:sp>
      </p:grpSp>
      <p:grpSp>
        <p:nvGrpSpPr>
          <p:cNvPr id="16" name="Group 16"/>
          <p:cNvGrpSpPr/>
          <p:nvPr/>
        </p:nvGrpSpPr>
        <p:grpSpPr>
          <a:xfrm>
            <a:off x="7655283" y="-1425899"/>
            <a:ext cx="1752322" cy="175232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38"/>
            </a:solidFill>
          </p:spPr>
          <p:txBody>
            <a:bodyPr/>
            <a:lstStyle/>
            <a:p>
              <a:endParaRPr lang="en-GB"/>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3343"/>
                </a:lnSpc>
              </a:pPr>
              <a:endParaRPr/>
            </a:p>
          </p:txBody>
        </p:sp>
      </p:grpSp>
      <p:sp>
        <p:nvSpPr>
          <p:cNvPr id="19" name="Freeform 19"/>
          <p:cNvSpPr/>
          <p:nvPr/>
        </p:nvSpPr>
        <p:spPr>
          <a:xfrm rot="-5863608" flipH="1">
            <a:off x="16051914" y="-192690"/>
            <a:ext cx="3942056" cy="3338166"/>
          </a:xfrm>
          <a:custGeom>
            <a:avLst/>
            <a:gdLst/>
            <a:ahLst/>
            <a:cxnLst/>
            <a:rect l="l" t="t" r="r" b="b"/>
            <a:pathLst>
              <a:path w="3942056" h="3338166">
                <a:moveTo>
                  <a:pt x="3942056" y="0"/>
                </a:moveTo>
                <a:lnTo>
                  <a:pt x="0" y="0"/>
                </a:lnTo>
                <a:lnTo>
                  <a:pt x="0" y="3338166"/>
                </a:lnTo>
                <a:lnTo>
                  <a:pt x="3942056" y="3338166"/>
                </a:lnTo>
                <a:lnTo>
                  <a:pt x="3942056" y="0"/>
                </a:lnTo>
                <a:close/>
              </a:path>
            </a:pathLst>
          </a:custGeom>
          <a:blipFill>
            <a:blip r:embed="rId9">
              <a:extLst>
                <a:ext uri="{96DAC541-7B7A-43D3-8B79-37D633B846F1}">
                  <asvg:svgBlip xmlns:asvg="http://schemas.microsoft.com/office/drawing/2016/SVG/main" r:embed="rId10"/>
                </a:ext>
              </a:extLst>
            </a:blip>
            <a:stretch>
              <a:fillRect r="-109088"/>
            </a:stretch>
          </a:blipFill>
        </p:spPr>
        <p:txBody>
          <a:bodyPr/>
          <a:lstStyle/>
          <a:p>
            <a:endParaRPr lang="en-GB"/>
          </a:p>
        </p:txBody>
      </p:sp>
      <p:sp>
        <p:nvSpPr>
          <p:cNvPr id="20" name="Freeform 20"/>
          <p:cNvSpPr/>
          <p:nvPr/>
        </p:nvSpPr>
        <p:spPr>
          <a:xfrm rot="-4855005">
            <a:off x="16011530" y="7184759"/>
            <a:ext cx="3942056" cy="3338166"/>
          </a:xfrm>
          <a:custGeom>
            <a:avLst/>
            <a:gdLst/>
            <a:ahLst/>
            <a:cxnLst/>
            <a:rect l="l" t="t" r="r" b="b"/>
            <a:pathLst>
              <a:path w="3942056" h="3338166">
                <a:moveTo>
                  <a:pt x="0" y="0"/>
                </a:moveTo>
                <a:lnTo>
                  <a:pt x="3942056" y="0"/>
                </a:lnTo>
                <a:lnTo>
                  <a:pt x="3942056" y="3338167"/>
                </a:lnTo>
                <a:lnTo>
                  <a:pt x="0" y="3338167"/>
                </a:lnTo>
                <a:lnTo>
                  <a:pt x="0" y="0"/>
                </a:lnTo>
                <a:close/>
              </a:path>
            </a:pathLst>
          </a:custGeom>
          <a:blipFill>
            <a:blip r:embed="rId11">
              <a:extLst>
                <a:ext uri="{96DAC541-7B7A-43D3-8B79-37D633B846F1}">
                  <asvg:svgBlip xmlns:asvg="http://schemas.microsoft.com/office/drawing/2016/SVG/main" r:embed="rId12"/>
                </a:ext>
              </a:extLst>
            </a:blip>
            <a:stretch>
              <a:fillRect r="-109088"/>
            </a:stretch>
          </a:blipFill>
        </p:spPr>
        <p:txBody>
          <a:bodyPr/>
          <a:lstStyle/>
          <a:p>
            <a:endParaRPr lang="en-GB"/>
          </a:p>
        </p:txBody>
      </p:sp>
      <p:sp>
        <p:nvSpPr>
          <p:cNvPr id="21" name="TextBox 21"/>
          <p:cNvSpPr txBox="1"/>
          <p:nvPr/>
        </p:nvSpPr>
        <p:spPr>
          <a:xfrm>
            <a:off x="528051" y="3011958"/>
            <a:ext cx="8447612" cy="1786881"/>
          </a:xfrm>
          <a:prstGeom prst="rect">
            <a:avLst/>
          </a:prstGeom>
        </p:spPr>
        <p:txBody>
          <a:bodyPr lIns="0" tIns="0" rIns="0" bIns="0" rtlCol="0" anchor="t">
            <a:spAutoFit/>
          </a:bodyPr>
          <a:lstStyle/>
          <a:p>
            <a:pPr algn="l">
              <a:lnSpc>
                <a:spcPts val="13856"/>
              </a:lnSpc>
            </a:pPr>
            <a:r>
              <a:rPr lang="en-US" sz="9897" b="1">
                <a:solidFill>
                  <a:srgbClr val="0C3E80"/>
                </a:solidFill>
                <a:latin typeface="Poppins Bold"/>
                <a:ea typeface="Poppins Bold"/>
                <a:cs typeface="Poppins Bold"/>
                <a:sym typeface="Poppins Bold"/>
              </a:rPr>
              <a:t>THANK YOU </a:t>
            </a:r>
          </a:p>
        </p:txBody>
      </p:sp>
      <p:sp>
        <p:nvSpPr>
          <p:cNvPr id="22" name="TextBox 22"/>
          <p:cNvSpPr txBox="1"/>
          <p:nvPr/>
        </p:nvSpPr>
        <p:spPr>
          <a:xfrm>
            <a:off x="620257" y="4798759"/>
            <a:ext cx="8150542" cy="673827"/>
          </a:xfrm>
          <a:prstGeom prst="rect">
            <a:avLst/>
          </a:prstGeom>
        </p:spPr>
        <p:txBody>
          <a:bodyPr lIns="0" tIns="0" rIns="0" bIns="0" rtlCol="0" anchor="t">
            <a:spAutoFit/>
          </a:bodyPr>
          <a:lstStyle/>
          <a:p>
            <a:pPr algn="l">
              <a:lnSpc>
                <a:spcPts val="5175"/>
              </a:lnSpc>
            </a:pPr>
            <a:r>
              <a:rPr lang="en-US" sz="3696" b="1">
                <a:solidFill>
                  <a:srgbClr val="000000"/>
                </a:solidFill>
                <a:latin typeface="Poppins Semi-Bold"/>
                <a:ea typeface="Poppins Semi-Bold"/>
                <a:cs typeface="Poppins Semi-Bold"/>
                <a:sym typeface="Poppins Semi-Bold"/>
              </a:rPr>
              <a:t>For Attending Our Presentation</a:t>
            </a:r>
          </a:p>
        </p:txBody>
      </p:sp>
      <p:sp>
        <p:nvSpPr>
          <p:cNvPr id="23" name="TextBox 23"/>
          <p:cNvSpPr txBox="1"/>
          <p:nvPr/>
        </p:nvSpPr>
        <p:spPr>
          <a:xfrm>
            <a:off x="639307" y="6023252"/>
            <a:ext cx="5918875" cy="566999"/>
          </a:xfrm>
          <a:prstGeom prst="rect">
            <a:avLst/>
          </a:prstGeom>
        </p:spPr>
        <p:txBody>
          <a:bodyPr lIns="0" tIns="0" rIns="0" bIns="0" rtlCol="0" anchor="t">
            <a:spAutoFit/>
          </a:bodyPr>
          <a:lstStyle/>
          <a:p>
            <a:pPr algn="l">
              <a:lnSpc>
                <a:spcPts val="4448"/>
              </a:lnSpc>
            </a:pPr>
            <a:r>
              <a:rPr lang="en-US" sz="3177" b="1" spc="333">
                <a:solidFill>
                  <a:srgbClr val="FFFFFF"/>
                </a:solidFill>
                <a:latin typeface="Poppins Semi-Bold"/>
                <a:ea typeface="Poppins Semi-Bold"/>
                <a:cs typeface="Poppins Semi-Bold"/>
                <a:sym typeface="Poppins Semi-Bold"/>
              </a:rPr>
              <a:t>AMYLOIDOSIS</a:t>
            </a:r>
          </a:p>
        </p:txBody>
      </p:sp>
      <p:sp>
        <p:nvSpPr>
          <p:cNvPr id="25" name="TextBox 43">
            <a:extLst>
              <a:ext uri="{FF2B5EF4-FFF2-40B4-BE49-F238E27FC236}">
                <a16:creationId xmlns:a16="http://schemas.microsoft.com/office/drawing/2014/main" id="{1E5233A8-0ADE-7AA6-1DFD-EC1B7DB151AA}"/>
              </a:ext>
            </a:extLst>
          </p:cNvPr>
          <p:cNvSpPr txBox="1"/>
          <p:nvPr/>
        </p:nvSpPr>
        <p:spPr>
          <a:xfrm>
            <a:off x="4932944" y="6896100"/>
            <a:ext cx="654296" cy="32060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495"/>
              </a:lnSpc>
            </a:pPr>
            <a:r>
              <a:rPr lang="en-US" sz="2188" b="1">
                <a:solidFill>
                  <a:schemeClr val="accent6"/>
                </a:solidFill>
                <a:latin typeface="Poppins Bold"/>
                <a:ea typeface="Poppins Bold"/>
                <a:cs typeface="Poppins Bold"/>
                <a:sym typeface="Poppins Bold"/>
              </a:rPr>
              <a:t>by</a:t>
            </a:r>
          </a:p>
        </p:txBody>
      </p:sp>
      <p:grpSp>
        <p:nvGrpSpPr>
          <p:cNvPr id="26" name="Group 25">
            <a:extLst>
              <a:ext uri="{FF2B5EF4-FFF2-40B4-BE49-F238E27FC236}">
                <a16:creationId xmlns:a16="http://schemas.microsoft.com/office/drawing/2014/main" id="{FAB7FDF6-CFD3-3B04-4F6C-D271662A76E0}"/>
              </a:ext>
            </a:extLst>
          </p:cNvPr>
          <p:cNvGrpSpPr>
            <a:grpSpLocks noChangeAspect="1"/>
          </p:cNvGrpSpPr>
          <p:nvPr/>
        </p:nvGrpSpPr>
        <p:grpSpPr>
          <a:xfrm>
            <a:off x="2030810" y="7505131"/>
            <a:ext cx="944008" cy="901506"/>
            <a:chOff x="-210012" y="0"/>
            <a:chExt cx="9329074" cy="8909050"/>
          </a:xfrm>
        </p:grpSpPr>
        <p:sp>
          <p:nvSpPr>
            <p:cNvPr id="27" name="Freeform 35">
              <a:extLst>
                <a:ext uri="{FF2B5EF4-FFF2-40B4-BE49-F238E27FC236}">
                  <a16:creationId xmlns:a16="http://schemas.microsoft.com/office/drawing/2014/main" id="{BC652078-B825-1750-A648-D7B489238EB1}"/>
                </a:ext>
              </a:extLst>
            </p:cNvPr>
            <p:cNvSpPr/>
            <p:nvPr/>
          </p:nvSpPr>
          <p:spPr>
            <a:xfrm>
              <a:off x="-210012" y="2402"/>
              <a:ext cx="9329074" cy="8904246"/>
            </a:xfrm>
            <a:custGeom>
              <a:avLst/>
              <a:gdLst/>
              <a:ahLst/>
              <a:cxnLst/>
              <a:rect l="l" t="t" r="r" b="b"/>
              <a:pathLst>
                <a:path w="9329074" h="8904246">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2C77D2"/>
            </a:solidFill>
          </p:spPr>
          <p:txBody>
            <a:bodyPr/>
            <a:lstStyle/>
            <a:p>
              <a:endParaRPr lang="en-GB"/>
            </a:p>
          </p:txBody>
        </p:sp>
        <p:sp>
          <p:nvSpPr>
            <p:cNvPr id="28" name="Freeform 36">
              <a:extLst>
                <a:ext uri="{FF2B5EF4-FFF2-40B4-BE49-F238E27FC236}">
                  <a16:creationId xmlns:a16="http://schemas.microsoft.com/office/drawing/2014/main" id="{E1689790-666F-B40D-A47D-94F6F06DA76B}"/>
                </a:ext>
              </a:extLst>
            </p:cNvPr>
            <p:cNvSpPr/>
            <p:nvPr/>
          </p:nvSpPr>
          <p:spPr>
            <a:xfrm>
              <a:off x="63863" y="263805"/>
              <a:ext cx="8781323" cy="8381440"/>
            </a:xfrm>
            <a:custGeom>
              <a:avLst/>
              <a:gdLst/>
              <a:ahLst/>
              <a:cxnLst/>
              <a:rect l="l" t="t" r="r" b="b"/>
              <a:pathLst>
                <a:path w="8781323" h="8381440">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a:blip r:embed="rId13"/>
              <a:stretch>
                <a:fillRect l="223" r="223"/>
              </a:stretch>
            </a:blipFill>
          </p:spPr>
          <p:txBody>
            <a:bodyPr/>
            <a:lstStyle/>
            <a:p>
              <a:endParaRPr lang="en-GB"/>
            </a:p>
          </p:txBody>
        </p:sp>
        <p:sp>
          <p:nvSpPr>
            <p:cNvPr id="29" name="Freeform 37">
              <a:extLst>
                <a:ext uri="{FF2B5EF4-FFF2-40B4-BE49-F238E27FC236}">
                  <a16:creationId xmlns:a16="http://schemas.microsoft.com/office/drawing/2014/main" id="{84C8EA08-345C-2E1F-F544-92ED1630AD67}"/>
                </a:ext>
              </a:extLst>
            </p:cNvPr>
            <p:cNvSpPr/>
            <p:nvPr/>
          </p:nvSpPr>
          <p:spPr>
            <a:xfrm>
              <a:off x="0" y="0"/>
              <a:ext cx="8909050" cy="8909050"/>
            </a:xfrm>
            <a:custGeom>
              <a:avLst/>
              <a:gdLst/>
              <a:ahLst/>
              <a:cxnLst/>
              <a:rect l="l" t="t" r="r" b="b"/>
              <a:pathLst>
                <a:path w="8909050" h="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002F60"/>
            </a:solidFill>
          </p:spPr>
          <p:txBody>
            <a:bodyPr/>
            <a:lstStyle/>
            <a:p>
              <a:endParaRPr lang="en-GB"/>
            </a:p>
          </p:txBody>
        </p:sp>
      </p:grpSp>
      <p:sp>
        <p:nvSpPr>
          <p:cNvPr id="30" name="TextBox 42">
            <a:extLst>
              <a:ext uri="{FF2B5EF4-FFF2-40B4-BE49-F238E27FC236}">
                <a16:creationId xmlns:a16="http://schemas.microsoft.com/office/drawing/2014/main" id="{ED4ABBF6-675F-E7D1-5FB8-180E4FC36AD3}"/>
              </a:ext>
            </a:extLst>
          </p:cNvPr>
          <p:cNvSpPr txBox="1"/>
          <p:nvPr/>
        </p:nvSpPr>
        <p:spPr>
          <a:xfrm>
            <a:off x="3248552" y="7731683"/>
            <a:ext cx="3862688" cy="43601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403"/>
              </a:lnSpc>
            </a:pPr>
            <a:r>
              <a:rPr lang="en-US" sz="2985" b="1">
                <a:solidFill>
                  <a:srgbClr val="002F60"/>
                </a:solidFill>
                <a:latin typeface="Poppins Bold"/>
                <a:ea typeface="Poppins Bold"/>
                <a:cs typeface="Poppins Bold"/>
                <a:sym typeface="Poppins Bold"/>
              </a:rPr>
              <a:t>By Dr Varun Tyagi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513552" y="9400601"/>
            <a:ext cx="1027105" cy="1027105"/>
          </a:xfrm>
          <a:custGeom>
            <a:avLst/>
            <a:gdLst/>
            <a:ahLst/>
            <a:cxnLst/>
            <a:rect l="l" t="t" r="r" b="b"/>
            <a:pathLst>
              <a:path w="1027105" h="1027105">
                <a:moveTo>
                  <a:pt x="0" y="0"/>
                </a:moveTo>
                <a:lnTo>
                  <a:pt x="1027104" y="0"/>
                </a:lnTo>
                <a:lnTo>
                  <a:pt x="1027104" y="1027104"/>
                </a:lnTo>
                <a:lnTo>
                  <a:pt x="0" y="1027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7773650" y="0"/>
            <a:ext cx="1028700" cy="771525"/>
          </a:xfrm>
          <a:custGeom>
            <a:avLst/>
            <a:gdLst/>
            <a:ahLst/>
            <a:cxnLst/>
            <a:rect l="l" t="t" r="r" b="b"/>
            <a:pathLst>
              <a:path w="1028700" h="771525">
                <a:moveTo>
                  <a:pt x="0" y="0"/>
                </a:moveTo>
                <a:lnTo>
                  <a:pt x="1028700" y="0"/>
                </a:lnTo>
                <a:lnTo>
                  <a:pt x="1028700" y="771525"/>
                </a:lnTo>
                <a:lnTo>
                  <a:pt x="0" y="771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243032" y="-336994"/>
            <a:ext cx="1011073" cy="1595382"/>
          </a:xfrm>
          <a:custGeom>
            <a:avLst/>
            <a:gdLst/>
            <a:ahLst/>
            <a:cxnLst/>
            <a:rect l="l" t="t" r="r" b="b"/>
            <a:pathLst>
              <a:path w="1011073" h="1595382">
                <a:moveTo>
                  <a:pt x="0" y="0"/>
                </a:moveTo>
                <a:lnTo>
                  <a:pt x="1011073" y="0"/>
                </a:lnTo>
                <a:lnTo>
                  <a:pt x="1011073" y="1595382"/>
                </a:lnTo>
                <a:lnTo>
                  <a:pt x="0" y="1595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7259300" y="9486601"/>
            <a:ext cx="2378343" cy="1537004"/>
          </a:xfrm>
          <a:custGeom>
            <a:avLst/>
            <a:gdLst/>
            <a:ahLst/>
            <a:cxnLst/>
            <a:rect l="l" t="t" r="r" b="b"/>
            <a:pathLst>
              <a:path w="2378343" h="1537004">
                <a:moveTo>
                  <a:pt x="0" y="0"/>
                </a:moveTo>
                <a:lnTo>
                  <a:pt x="2378343" y="0"/>
                </a:lnTo>
                <a:lnTo>
                  <a:pt x="2378343" y="1537004"/>
                </a:lnTo>
                <a:lnTo>
                  <a:pt x="0" y="15370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4762407" y="158464"/>
            <a:ext cx="8606745" cy="637032"/>
          </a:xfrm>
          <a:prstGeom prst="rect">
            <a:avLst/>
          </a:prstGeom>
        </p:spPr>
        <p:txBody>
          <a:bodyPr lIns="0" tIns="0" rIns="0" bIns="0" rtlCol="0" anchor="t">
            <a:spAutoFit/>
          </a:bodyPr>
          <a:lstStyle/>
          <a:p>
            <a:pPr algn="ctr">
              <a:lnSpc>
                <a:spcPts val="4944"/>
              </a:lnSpc>
            </a:pPr>
            <a:r>
              <a:rPr lang="en-US" sz="4800" b="1" dirty="0">
                <a:solidFill>
                  <a:srgbClr val="3C4C59"/>
                </a:solidFill>
                <a:latin typeface="Canva Sans Bold"/>
                <a:ea typeface="Canva Sans Bold"/>
                <a:cs typeface="Canva Sans Bold"/>
                <a:sym typeface="Canva Sans Bold"/>
              </a:rPr>
              <a:t>First Presentation</a:t>
            </a:r>
          </a:p>
        </p:txBody>
      </p:sp>
      <p:sp>
        <p:nvSpPr>
          <p:cNvPr id="10" name="TextBox 10"/>
          <p:cNvSpPr txBox="1"/>
          <p:nvPr/>
        </p:nvSpPr>
        <p:spPr>
          <a:xfrm>
            <a:off x="6234292" y="1414365"/>
            <a:ext cx="5819416" cy="1176476"/>
          </a:xfrm>
          <a:prstGeom prst="rect">
            <a:avLst/>
          </a:prstGeom>
        </p:spPr>
        <p:txBody>
          <a:bodyPr lIns="0" tIns="0" rIns="0" bIns="0" rtlCol="0" anchor="t">
            <a:spAutoFit/>
          </a:bodyPr>
          <a:lstStyle/>
          <a:p>
            <a:pPr algn="ctr">
              <a:lnSpc>
                <a:spcPts val="4759"/>
              </a:lnSpc>
            </a:pPr>
            <a:r>
              <a:rPr lang="en-US" sz="3399" b="1" dirty="0">
                <a:solidFill>
                  <a:srgbClr val="3C4C59"/>
                </a:solidFill>
                <a:latin typeface="Canva Sans Bold"/>
                <a:ea typeface="Canva Sans Bold"/>
                <a:cs typeface="Canva Sans Bold"/>
                <a:sym typeface="Canva Sans Bold"/>
              </a:rPr>
              <a:t>Previous CT Abdomen with contrast</a:t>
            </a:r>
          </a:p>
        </p:txBody>
      </p:sp>
      <p:sp>
        <p:nvSpPr>
          <p:cNvPr id="11" name="TextBox 11"/>
          <p:cNvSpPr txBox="1"/>
          <p:nvPr/>
        </p:nvSpPr>
        <p:spPr>
          <a:xfrm>
            <a:off x="2252928" y="3543454"/>
            <a:ext cx="13782145" cy="1736053"/>
          </a:xfrm>
          <a:prstGeom prst="rect">
            <a:avLst/>
          </a:prstGeom>
        </p:spPr>
        <p:txBody>
          <a:bodyPr lIns="0" tIns="0" rIns="0" bIns="0" rtlCol="0" anchor="t">
            <a:spAutoFit/>
          </a:bodyPr>
          <a:lstStyle/>
          <a:p>
            <a:pPr algn="ctr">
              <a:lnSpc>
                <a:spcPts val="3919"/>
              </a:lnSpc>
            </a:pPr>
            <a:r>
              <a:rPr lang="en-GB" sz="2800" b="0" i="0" dirty="0">
                <a:effectLst/>
                <a:latin typeface="Canva Sans" panose="020B0604020202020204" charset="0"/>
                <a:cs typeface="Canva Sans" panose="020B0604020202020204" charset="0"/>
              </a:rPr>
              <a:t>Impression: </a:t>
            </a:r>
            <a:r>
              <a:rPr lang="en-GB" sz="2800" b="1" i="0" dirty="0">
                <a:solidFill>
                  <a:srgbClr val="FF0000"/>
                </a:solidFill>
                <a:effectLst/>
                <a:latin typeface="Canva Sans" panose="020B0604020202020204" charset="0"/>
                <a:cs typeface="Canva Sans" panose="020B0604020202020204" charset="0"/>
              </a:rPr>
              <a:t>Findings in keeping with </a:t>
            </a:r>
            <a:r>
              <a:rPr lang="en-GB" sz="2800" b="1" i="0" dirty="0" err="1">
                <a:solidFill>
                  <a:srgbClr val="FF0000"/>
                </a:solidFill>
                <a:effectLst/>
                <a:latin typeface="Canva Sans" panose="020B0604020202020204" charset="0"/>
                <a:cs typeface="Canva Sans" panose="020B0604020202020204" charset="0"/>
              </a:rPr>
              <a:t>Budchiari</a:t>
            </a:r>
            <a:r>
              <a:rPr lang="en-GB" sz="2800" b="1" i="0" dirty="0">
                <a:solidFill>
                  <a:srgbClr val="FF0000"/>
                </a:solidFill>
                <a:effectLst/>
                <a:latin typeface="Canva Sans" panose="020B0604020202020204" charset="0"/>
                <a:cs typeface="Canva Sans" panose="020B0604020202020204" charset="0"/>
              </a:rPr>
              <a:t> syndrome. There is thrombosis of the right middle and right hepatic veins with heterogeneous enhancement of the hepatic parenchyma and </a:t>
            </a:r>
            <a:r>
              <a:rPr lang="en-GB" sz="2800" b="1" i="0" dirty="0" err="1">
                <a:solidFill>
                  <a:srgbClr val="FF0000"/>
                </a:solidFill>
                <a:effectLst/>
                <a:latin typeface="Canva Sans" panose="020B0604020202020204" charset="0"/>
                <a:cs typeface="Canva Sans" panose="020B0604020202020204" charset="0"/>
              </a:rPr>
              <a:t>hepatomegally</a:t>
            </a:r>
            <a:r>
              <a:rPr lang="en-GB" sz="2800" b="1" i="0" dirty="0">
                <a:solidFill>
                  <a:srgbClr val="FF0000"/>
                </a:solidFill>
                <a:effectLst/>
                <a:latin typeface="Canva Sans" panose="020B0604020202020204" charset="0"/>
                <a:cs typeface="Canva Sans" panose="020B0604020202020204" charset="0"/>
              </a:rPr>
              <a:t>. GI referral is advised.</a:t>
            </a:r>
            <a:endParaRPr lang="en-US" sz="2799" b="1" dirty="0">
              <a:solidFill>
                <a:srgbClr val="DD3333"/>
              </a:solidFill>
              <a:latin typeface="Canva Sans Bold"/>
              <a:ea typeface="Canva Sans Bold"/>
              <a:cs typeface="Canva Sans Bold"/>
              <a:sym typeface="Canva Sans Bold"/>
            </a:endParaRPr>
          </a:p>
          <a:p>
            <a:pPr algn="l" rtl="0" fontAlgn="base">
              <a:lnSpc>
                <a:spcPts val="1569"/>
              </a:lnSpc>
              <a:spcAft>
                <a:spcPts val="800"/>
              </a:spcAft>
            </a:pPr>
            <a:endParaRPr lang="en-GB" sz="2800" b="0" i="0" dirty="0">
              <a:effectLst/>
              <a:latin typeface="Canva Sans" panose="020B0604020202020204" charset="0"/>
              <a:cs typeface="Canva Sans" panose="020B060402020202020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A983-006A-A457-E189-039C670782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576E42E-06DC-CD99-F2C0-6913BF1BB4D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a:extLst>
              <a:ext uri="{FF2B5EF4-FFF2-40B4-BE49-F238E27FC236}">
                <a16:creationId xmlns:a16="http://schemas.microsoft.com/office/drawing/2014/main" id="{44AE6E9B-A984-4C5F-08E6-1FB16D688EA4}"/>
              </a:ext>
            </a:extLst>
          </p:cNvPr>
          <p:cNvSpPr/>
          <p:nvPr/>
        </p:nvSpPr>
        <p:spPr>
          <a:xfrm>
            <a:off x="-513552" y="9400601"/>
            <a:ext cx="1027105" cy="1027105"/>
          </a:xfrm>
          <a:custGeom>
            <a:avLst/>
            <a:gdLst/>
            <a:ahLst/>
            <a:cxnLst/>
            <a:rect l="l" t="t" r="r" b="b"/>
            <a:pathLst>
              <a:path w="1027105" h="1027105">
                <a:moveTo>
                  <a:pt x="0" y="0"/>
                </a:moveTo>
                <a:lnTo>
                  <a:pt x="1027104" y="0"/>
                </a:lnTo>
                <a:lnTo>
                  <a:pt x="1027104" y="1027104"/>
                </a:lnTo>
                <a:lnTo>
                  <a:pt x="0" y="1027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8553C39E-30FB-E817-9850-94E8F37683D6}"/>
              </a:ext>
            </a:extLst>
          </p:cNvPr>
          <p:cNvSpPr/>
          <p:nvPr/>
        </p:nvSpPr>
        <p:spPr>
          <a:xfrm>
            <a:off x="17773650" y="0"/>
            <a:ext cx="1028700" cy="771525"/>
          </a:xfrm>
          <a:custGeom>
            <a:avLst/>
            <a:gdLst/>
            <a:ahLst/>
            <a:cxnLst/>
            <a:rect l="l" t="t" r="r" b="b"/>
            <a:pathLst>
              <a:path w="1028700" h="771525">
                <a:moveTo>
                  <a:pt x="0" y="0"/>
                </a:moveTo>
                <a:lnTo>
                  <a:pt x="1028700" y="0"/>
                </a:lnTo>
                <a:lnTo>
                  <a:pt x="1028700" y="771525"/>
                </a:lnTo>
                <a:lnTo>
                  <a:pt x="0" y="771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a:extLst>
              <a:ext uri="{FF2B5EF4-FFF2-40B4-BE49-F238E27FC236}">
                <a16:creationId xmlns:a16="http://schemas.microsoft.com/office/drawing/2014/main" id="{D7371C2B-5C2F-37B6-1EEC-446E0D98B311}"/>
              </a:ext>
            </a:extLst>
          </p:cNvPr>
          <p:cNvSpPr/>
          <p:nvPr/>
        </p:nvSpPr>
        <p:spPr>
          <a:xfrm>
            <a:off x="-243032" y="-336994"/>
            <a:ext cx="1011073" cy="1595382"/>
          </a:xfrm>
          <a:custGeom>
            <a:avLst/>
            <a:gdLst/>
            <a:ahLst/>
            <a:cxnLst/>
            <a:rect l="l" t="t" r="r" b="b"/>
            <a:pathLst>
              <a:path w="1011073" h="1595382">
                <a:moveTo>
                  <a:pt x="0" y="0"/>
                </a:moveTo>
                <a:lnTo>
                  <a:pt x="1011073" y="0"/>
                </a:lnTo>
                <a:lnTo>
                  <a:pt x="1011073" y="1595382"/>
                </a:lnTo>
                <a:lnTo>
                  <a:pt x="0" y="1595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a:extLst>
              <a:ext uri="{FF2B5EF4-FFF2-40B4-BE49-F238E27FC236}">
                <a16:creationId xmlns:a16="http://schemas.microsoft.com/office/drawing/2014/main" id="{2833767B-3CB3-8D7F-0755-F6F8CA97C0CB}"/>
              </a:ext>
            </a:extLst>
          </p:cNvPr>
          <p:cNvSpPr/>
          <p:nvPr/>
        </p:nvSpPr>
        <p:spPr>
          <a:xfrm>
            <a:off x="17259300" y="9486601"/>
            <a:ext cx="2378343" cy="1537004"/>
          </a:xfrm>
          <a:custGeom>
            <a:avLst/>
            <a:gdLst/>
            <a:ahLst/>
            <a:cxnLst/>
            <a:rect l="l" t="t" r="r" b="b"/>
            <a:pathLst>
              <a:path w="2378343" h="1537004">
                <a:moveTo>
                  <a:pt x="0" y="0"/>
                </a:moveTo>
                <a:lnTo>
                  <a:pt x="2378343" y="0"/>
                </a:lnTo>
                <a:lnTo>
                  <a:pt x="2378343" y="1537004"/>
                </a:lnTo>
                <a:lnTo>
                  <a:pt x="0" y="15370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a:extLst>
              <a:ext uri="{FF2B5EF4-FFF2-40B4-BE49-F238E27FC236}">
                <a16:creationId xmlns:a16="http://schemas.microsoft.com/office/drawing/2014/main" id="{2D062301-0DC1-5038-087B-A5570569E104}"/>
              </a:ext>
            </a:extLst>
          </p:cNvPr>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a:extLst>
              <a:ext uri="{FF2B5EF4-FFF2-40B4-BE49-F238E27FC236}">
                <a16:creationId xmlns:a16="http://schemas.microsoft.com/office/drawing/2014/main" id="{E3ACF500-7751-259C-FC0F-6F0CA6C85B82}"/>
              </a:ext>
            </a:extLst>
          </p:cNvPr>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a:extLst>
              <a:ext uri="{FF2B5EF4-FFF2-40B4-BE49-F238E27FC236}">
                <a16:creationId xmlns:a16="http://schemas.microsoft.com/office/drawing/2014/main" id="{AED64466-7A56-89B8-7534-18AD5B2179F8}"/>
              </a:ext>
            </a:extLst>
          </p:cNvPr>
          <p:cNvSpPr txBox="1"/>
          <p:nvPr/>
        </p:nvSpPr>
        <p:spPr>
          <a:xfrm>
            <a:off x="4762407" y="158464"/>
            <a:ext cx="8606745" cy="637032"/>
          </a:xfrm>
          <a:prstGeom prst="rect">
            <a:avLst/>
          </a:prstGeom>
        </p:spPr>
        <p:txBody>
          <a:bodyPr lIns="0" tIns="0" rIns="0" bIns="0" rtlCol="0" anchor="t">
            <a:spAutoFit/>
          </a:bodyPr>
          <a:lstStyle/>
          <a:p>
            <a:pPr algn="ctr">
              <a:lnSpc>
                <a:spcPts val="4944"/>
              </a:lnSpc>
            </a:pPr>
            <a:r>
              <a:rPr lang="en-US" sz="4800" b="1" dirty="0">
                <a:solidFill>
                  <a:srgbClr val="3C4C59"/>
                </a:solidFill>
                <a:latin typeface="Canva Sans Bold"/>
                <a:ea typeface="Canva Sans Bold"/>
                <a:cs typeface="Canva Sans Bold"/>
                <a:sym typeface="Canva Sans Bold"/>
              </a:rPr>
              <a:t>First Presentation</a:t>
            </a:r>
          </a:p>
        </p:txBody>
      </p:sp>
      <p:sp>
        <p:nvSpPr>
          <p:cNvPr id="10" name="TextBox 10">
            <a:extLst>
              <a:ext uri="{FF2B5EF4-FFF2-40B4-BE49-F238E27FC236}">
                <a16:creationId xmlns:a16="http://schemas.microsoft.com/office/drawing/2014/main" id="{61CC354A-3C6D-5E83-D84E-48B8910E1EF9}"/>
              </a:ext>
            </a:extLst>
          </p:cNvPr>
          <p:cNvSpPr txBox="1"/>
          <p:nvPr/>
        </p:nvSpPr>
        <p:spPr>
          <a:xfrm>
            <a:off x="6234292" y="1414365"/>
            <a:ext cx="5819416" cy="580391"/>
          </a:xfrm>
          <a:prstGeom prst="rect">
            <a:avLst/>
          </a:prstGeom>
        </p:spPr>
        <p:txBody>
          <a:bodyPr lIns="0" tIns="0" rIns="0" bIns="0" rtlCol="0" anchor="t">
            <a:spAutoFit/>
          </a:bodyPr>
          <a:lstStyle/>
          <a:p>
            <a:pPr algn="ctr">
              <a:lnSpc>
                <a:spcPts val="4759"/>
              </a:lnSpc>
            </a:pPr>
            <a:r>
              <a:rPr lang="en-US" sz="3399" b="1" dirty="0">
                <a:solidFill>
                  <a:srgbClr val="3C4C59"/>
                </a:solidFill>
                <a:latin typeface="Canva Sans Bold"/>
                <a:ea typeface="Canva Sans Bold"/>
                <a:cs typeface="Canva Sans Bold"/>
                <a:sym typeface="Canva Sans Bold"/>
              </a:rPr>
              <a:t>MRI Liver</a:t>
            </a:r>
          </a:p>
        </p:txBody>
      </p:sp>
      <p:sp>
        <p:nvSpPr>
          <p:cNvPr id="11" name="TextBox 11">
            <a:extLst>
              <a:ext uri="{FF2B5EF4-FFF2-40B4-BE49-F238E27FC236}">
                <a16:creationId xmlns:a16="http://schemas.microsoft.com/office/drawing/2014/main" id="{EB11EDA2-B261-8591-AAB6-C581FDD6953F}"/>
              </a:ext>
            </a:extLst>
          </p:cNvPr>
          <p:cNvSpPr txBox="1"/>
          <p:nvPr/>
        </p:nvSpPr>
        <p:spPr>
          <a:xfrm>
            <a:off x="2252928" y="3543454"/>
            <a:ext cx="13782145" cy="456792"/>
          </a:xfrm>
          <a:prstGeom prst="rect">
            <a:avLst/>
          </a:prstGeom>
        </p:spPr>
        <p:txBody>
          <a:bodyPr lIns="0" tIns="0" rIns="0" bIns="0" rtlCol="0" anchor="t">
            <a:spAutoFit/>
          </a:bodyPr>
          <a:lstStyle/>
          <a:p>
            <a:pPr algn="ctr">
              <a:lnSpc>
                <a:spcPts val="3919"/>
              </a:lnSpc>
            </a:pPr>
            <a:r>
              <a:rPr lang="en-US" sz="2799" dirty="0">
                <a:latin typeface="Canva Sans"/>
                <a:ea typeface="Canva Sans"/>
                <a:cs typeface="Canva Sans"/>
                <a:sym typeface="Canva Sans"/>
              </a:rPr>
              <a:t>Conclusion: </a:t>
            </a:r>
            <a:r>
              <a:rPr lang="en-US" sz="2799" b="1" dirty="0">
                <a:solidFill>
                  <a:srgbClr val="FF0000"/>
                </a:solidFill>
                <a:latin typeface="Canva Sans Bold"/>
                <a:ea typeface="Canva Sans Bold"/>
                <a:cs typeface="Canva Sans Bold"/>
                <a:sym typeface="Canva Sans Bold"/>
              </a:rPr>
              <a:t>Hepatomegaly, no evidence of Budd Chiari Syndrome</a:t>
            </a:r>
          </a:p>
        </p:txBody>
      </p:sp>
    </p:spTree>
    <p:extLst>
      <p:ext uri="{BB962C8B-B14F-4D97-AF65-F5344CB8AC3E}">
        <p14:creationId xmlns:p14="http://schemas.microsoft.com/office/powerpoint/2010/main" val="1217548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9419463" y="5302937"/>
            <a:ext cx="4422987" cy="4684229"/>
            <a:chOff x="0" y="0"/>
            <a:chExt cx="753347" cy="797843"/>
          </a:xfrm>
        </p:grpSpPr>
        <p:sp>
          <p:nvSpPr>
            <p:cNvPr id="4" name="Freeform 4"/>
            <p:cNvSpPr/>
            <p:nvPr/>
          </p:nvSpPr>
          <p:spPr>
            <a:xfrm>
              <a:off x="0" y="0"/>
              <a:ext cx="753347" cy="797843"/>
            </a:xfrm>
            <a:custGeom>
              <a:avLst/>
              <a:gdLst/>
              <a:ahLst/>
              <a:cxnLst/>
              <a:rect l="l" t="t" r="r" b="b"/>
              <a:pathLst>
                <a:path w="753347" h="797843">
                  <a:moveTo>
                    <a:pt x="753347" y="0"/>
                  </a:moveTo>
                  <a:lnTo>
                    <a:pt x="753347" y="683543"/>
                  </a:lnTo>
                  <a:lnTo>
                    <a:pt x="376673" y="797843"/>
                  </a:lnTo>
                  <a:lnTo>
                    <a:pt x="0" y="683543"/>
                  </a:lnTo>
                  <a:lnTo>
                    <a:pt x="0" y="0"/>
                  </a:lnTo>
                  <a:lnTo>
                    <a:pt x="753347" y="0"/>
                  </a:lnTo>
                  <a:close/>
                </a:path>
              </a:pathLst>
            </a:custGeom>
            <a:solidFill>
              <a:srgbClr val="F2F1DC"/>
            </a:solidFill>
          </p:spPr>
          <p:txBody>
            <a:bodyPr/>
            <a:lstStyle/>
            <a:p>
              <a:endParaRPr lang="en-GB"/>
            </a:p>
          </p:txBody>
        </p:sp>
        <p:sp>
          <p:nvSpPr>
            <p:cNvPr id="5" name="TextBox 5"/>
            <p:cNvSpPr txBox="1"/>
            <p:nvPr/>
          </p:nvSpPr>
          <p:spPr>
            <a:xfrm>
              <a:off x="0" y="-47625"/>
              <a:ext cx="753347" cy="731168"/>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4102839" y="5302937"/>
            <a:ext cx="4422987" cy="4684229"/>
            <a:chOff x="0" y="0"/>
            <a:chExt cx="753347" cy="797843"/>
          </a:xfrm>
        </p:grpSpPr>
        <p:sp>
          <p:nvSpPr>
            <p:cNvPr id="7" name="Freeform 7"/>
            <p:cNvSpPr/>
            <p:nvPr/>
          </p:nvSpPr>
          <p:spPr>
            <a:xfrm>
              <a:off x="0" y="0"/>
              <a:ext cx="753347" cy="797843"/>
            </a:xfrm>
            <a:custGeom>
              <a:avLst/>
              <a:gdLst/>
              <a:ahLst/>
              <a:cxnLst/>
              <a:rect l="l" t="t" r="r" b="b"/>
              <a:pathLst>
                <a:path w="753347" h="797843">
                  <a:moveTo>
                    <a:pt x="753347" y="0"/>
                  </a:moveTo>
                  <a:lnTo>
                    <a:pt x="753347" y="683543"/>
                  </a:lnTo>
                  <a:lnTo>
                    <a:pt x="376673" y="797843"/>
                  </a:lnTo>
                  <a:lnTo>
                    <a:pt x="0" y="683543"/>
                  </a:lnTo>
                  <a:lnTo>
                    <a:pt x="0" y="0"/>
                  </a:lnTo>
                  <a:lnTo>
                    <a:pt x="753347" y="0"/>
                  </a:lnTo>
                  <a:close/>
                </a:path>
              </a:pathLst>
            </a:custGeom>
            <a:solidFill>
              <a:srgbClr val="F2F1DC"/>
            </a:solidFill>
          </p:spPr>
          <p:txBody>
            <a:bodyPr/>
            <a:lstStyle/>
            <a:p>
              <a:endParaRPr lang="en-GB"/>
            </a:p>
          </p:txBody>
        </p:sp>
        <p:sp>
          <p:nvSpPr>
            <p:cNvPr id="8" name="TextBox 8"/>
            <p:cNvSpPr txBox="1"/>
            <p:nvPr/>
          </p:nvSpPr>
          <p:spPr>
            <a:xfrm>
              <a:off x="0" y="-47625"/>
              <a:ext cx="753347" cy="731168"/>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4188730" y="2680555"/>
            <a:ext cx="4203380" cy="4203380"/>
          </a:xfrm>
          <a:custGeom>
            <a:avLst/>
            <a:gdLst/>
            <a:ahLst/>
            <a:cxnLst/>
            <a:rect l="l" t="t" r="r" b="b"/>
            <a:pathLst>
              <a:path w="4203380" h="4203380">
                <a:moveTo>
                  <a:pt x="0" y="0"/>
                </a:moveTo>
                <a:lnTo>
                  <a:pt x="4203381" y="0"/>
                </a:lnTo>
                <a:lnTo>
                  <a:pt x="4203381" y="4203381"/>
                </a:lnTo>
                <a:lnTo>
                  <a:pt x="0" y="4203381"/>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9505354" y="2680555"/>
            <a:ext cx="4203380" cy="4203380"/>
          </a:xfrm>
          <a:custGeom>
            <a:avLst/>
            <a:gdLst/>
            <a:ahLst/>
            <a:cxnLst/>
            <a:rect l="l" t="t" r="r" b="b"/>
            <a:pathLst>
              <a:path w="4203380" h="4203380">
                <a:moveTo>
                  <a:pt x="0" y="0"/>
                </a:moveTo>
                <a:lnTo>
                  <a:pt x="4203381" y="0"/>
                </a:lnTo>
                <a:lnTo>
                  <a:pt x="4203381" y="4203381"/>
                </a:lnTo>
                <a:lnTo>
                  <a:pt x="0" y="4203381"/>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1" name="Group 11"/>
          <p:cNvGrpSpPr/>
          <p:nvPr/>
        </p:nvGrpSpPr>
        <p:grpSpPr>
          <a:xfrm>
            <a:off x="4724282" y="3194505"/>
            <a:ext cx="3132277" cy="3175481"/>
            <a:chOff x="0" y="0"/>
            <a:chExt cx="4176369" cy="4233975"/>
          </a:xfrm>
        </p:grpSpPr>
        <p:sp>
          <p:nvSpPr>
            <p:cNvPr id="12" name="Freeform 12"/>
            <p:cNvSpPr/>
            <p:nvPr/>
          </p:nvSpPr>
          <p:spPr>
            <a:xfrm>
              <a:off x="0" y="0"/>
              <a:ext cx="4176369" cy="4233975"/>
            </a:xfrm>
            <a:custGeom>
              <a:avLst/>
              <a:gdLst/>
              <a:ahLst/>
              <a:cxnLst/>
              <a:rect l="l" t="t" r="r" b="b"/>
              <a:pathLst>
                <a:path w="4176369" h="4233975">
                  <a:moveTo>
                    <a:pt x="0" y="0"/>
                  </a:moveTo>
                  <a:lnTo>
                    <a:pt x="4176369" y="0"/>
                  </a:lnTo>
                  <a:lnTo>
                    <a:pt x="4176369" y="4233975"/>
                  </a:lnTo>
                  <a:lnTo>
                    <a:pt x="0" y="4233975"/>
                  </a:lnTo>
                  <a:lnTo>
                    <a:pt x="0" y="0"/>
                  </a:lnTo>
                  <a:close/>
                </a:path>
              </a:pathLst>
            </a:custGeom>
            <a:blipFill>
              <a:blip r:embed="rId5">
                <a:extLst>
                  <a:ext uri="{96DAC541-7B7A-43D3-8B79-37D633B846F1}">
                    <asvg:svgBlip xmlns:asvg="http://schemas.microsoft.com/office/drawing/2016/SVG/main" r:embed="rId6"/>
                  </a:ext>
                </a:extLst>
              </a:blip>
              <a:stretch>
                <a:fillRect l="-25973" t="-25621" r="-26662" b="-24937"/>
              </a:stretch>
            </a:blipFill>
          </p:spPr>
          <p:txBody>
            <a:bodyPr/>
            <a:lstStyle/>
            <a:p>
              <a:endParaRPr lang="en-GB"/>
            </a:p>
          </p:txBody>
        </p:sp>
        <p:sp>
          <p:nvSpPr>
            <p:cNvPr id="13" name="Freeform 13"/>
            <p:cNvSpPr/>
            <p:nvPr/>
          </p:nvSpPr>
          <p:spPr>
            <a:xfrm>
              <a:off x="256856" y="260399"/>
              <a:ext cx="3662657" cy="3713177"/>
            </a:xfrm>
            <a:custGeom>
              <a:avLst/>
              <a:gdLst/>
              <a:ahLst/>
              <a:cxnLst/>
              <a:rect l="l" t="t" r="r" b="b"/>
              <a:pathLst>
                <a:path w="3662657" h="3713177">
                  <a:moveTo>
                    <a:pt x="0" y="0"/>
                  </a:moveTo>
                  <a:lnTo>
                    <a:pt x="3662657" y="0"/>
                  </a:lnTo>
                  <a:lnTo>
                    <a:pt x="3662657" y="3713177"/>
                  </a:lnTo>
                  <a:lnTo>
                    <a:pt x="0" y="3713177"/>
                  </a:lnTo>
                  <a:lnTo>
                    <a:pt x="0" y="0"/>
                  </a:lnTo>
                  <a:close/>
                </a:path>
              </a:pathLst>
            </a:custGeom>
            <a:blipFill>
              <a:blip r:embed="rId7">
                <a:extLst>
                  <a:ext uri="{96DAC541-7B7A-43D3-8B79-37D633B846F1}">
                    <asvg:svgBlip xmlns:asvg="http://schemas.microsoft.com/office/drawing/2016/SVG/main" r:embed="rId8"/>
                  </a:ext>
                </a:extLst>
              </a:blip>
              <a:stretch>
                <a:fillRect l="-25973" t="-25621" r="-26662" b="-24937"/>
              </a:stretch>
            </a:blipFill>
          </p:spPr>
          <p:txBody>
            <a:bodyPr/>
            <a:lstStyle/>
            <a:p>
              <a:endParaRPr lang="en-GB"/>
            </a:p>
          </p:txBody>
        </p:sp>
      </p:grpSp>
      <p:grpSp>
        <p:nvGrpSpPr>
          <p:cNvPr id="14" name="Group 14"/>
          <p:cNvGrpSpPr/>
          <p:nvPr/>
        </p:nvGrpSpPr>
        <p:grpSpPr>
          <a:xfrm>
            <a:off x="10040906" y="3194505"/>
            <a:ext cx="3132277" cy="3175481"/>
            <a:chOff x="0" y="0"/>
            <a:chExt cx="4176369" cy="4233975"/>
          </a:xfrm>
        </p:grpSpPr>
        <p:sp>
          <p:nvSpPr>
            <p:cNvPr id="15" name="Freeform 15"/>
            <p:cNvSpPr/>
            <p:nvPr/>
          </p:nvSpPr>
          <p:spPr>
            <a:xfrm>
              <a:off x="0" y="0"/>
              <a:ext cx="4176369" cy="4233975"/>
            </a:xfrm>
            <a:custGeom>
              <a:avLst/>
              <a:gdLst/>
              <a:ahLst/>
              <a:cxnLst/>
              <a:rect l="l" t="t" r="r" b="b"/>
              <a:pathLst>
                <a:path w="4176369" h="4233975">
                  <a:moveTo>
                    <a:pt x="0" y="0"/>
                  </a:moveTo>
                  <a:lnTo>
                    <a:pt x="4176369" y="0"/>
                  </a:lnTo>
                  <a:lnTo>
                    <a:pt x="4176369" y="4233975"/>
                  </a:lnTo>
                  <a:lnTo>
                    <a:pt x="0" y="4233975"/>
                  </a:lnTo>
                  <a:lnTo>
                    <a:pt x="0" y="0"/>
                  </a:lnTo>
                  <a:close/>
                </a:path>
              </a:pathLst>
            </a:custGeom>
            <a:blipFill>
              <a:blip r:embed="rId5">
                <a:extLst>
                  <a:ext uri="{96DAC541-7B7A-43D3-8B79-37D633B846F1}">
                    <asvg:svgBlip xmlns:asvg="http://schemas.microsoft.com/office/drawing/2016/SVG/main" r:embed="rId6"/>
                  </a:ext>
                </a:extLst>
              </a:blip>
              <a:stretch>
                <a:fillRect l="-25973" t="-25621" r="-26662" b="-24937"/>
              </a:stretch>
            </a:blipFill>
          </p:spPr>
          <p:txBody>
            <a:bodyPr/>
            <a:lstStyle/>
            <a:p>
              <a:endParaRPr lang="en-GB"/>
            </a:p>
          </p:txBody>
        </p:sp>
        <p:sp>
          <p:nvSpPr>
            <p:cNvPr id="16" name="Freeform 16"/>
            <p:cNvSpPr/>
            <p:nvPr/>
          </p:nvSpPr>
          <p:spPr>
            <a:xfrm>
              <a:off x="256856" y="260399"/>
              <a:ext cx="3662657" cy="3713177"/>
            </a:xfrm>
            <a:custGeom>
              <a:avLst/>
              <a:gdLst/>
              <a:ahLst/>
              <a:cxnLst/>
              <a:rect l="l" t="t" r="r" b="b"/>
              <a:pathLst>
                <a:path w="3662657" h="3713177">
                  <a:moveTo>
                    <a:pt x="0" y="0"/>
                  </a:moveTo>
                  <a:lnTo>
                    <a:pt x="3662657" y="0"/>
                  </a:lnTo>
                  <a:lnTo>
                    <a:pt x="3662657" y="3713177"/>
                  </a:lnTo>
                  <a:lnTo>
                    <a:pt x="0" y="3713177"/>
                  </a:lnTo>
                  <a:lnTo>
                    <a:pt x="0" y="0"/>
                  </a:lnTo>
                  <a:close/>
                </a:path>
              </a:pathLst>
            </a:custGeom>
            <a:blipFill>
              <a:blip r:embed="rId9">
                <a:extLst>
                  <a:ext uri="{96DAC541-7B7A-43D3-8B79-37D633B846F1}">
                    <asvg:svgBlip xmlns:asvg="http://schemas.microsoft.com/office/drawing/2016/SVG/main" r:embed="rId10"/>
                  </a:ext>
                </a:extLst>
              </a:blip>
              <a:stretch>
                <a:fillRect l="-25973" t="-25621" r="-26662" b="-24937"/>
              </a:stretch>
            </a:blipFill>
          </p:spPr>
          <p:txBody>
            <a:bodyPr/>
            <a:lstStyle/>
            <a:p>
              <a:endParaRPr lang="en-GB"/>
            </a:p>
          </p:txBody>
        </p:sp>
      </p:grpSp>
      <p:sp>
        <p:nvSpPr>
          <p:cNvPr id="17" name="Freeform 17"/>
          <p:cNvSpPr/>
          <p:nvPr/>
        </p:nvSpPr>
        <p:spPr>
          <a:xfrm rot="-1158140">
            <a:off x="-232872" y="-546176"/>
            <a:ext cx="861593" cy="1092353"/>
          </a:xfrm>
          <a:custGeom>
            <a:avLst/>
            <a:gdLst/>
            <a:ahLst/>
            <a:cxnLst/>
            <a:rect l="l" t="t" r="r" b="b"/>
            <a:pathLst>
              <a:path w="861593" h="1092353">
                <a:moveTo>
                  <a:pt x="0" y="0"/>
                </a:moveTo>
                <a:lnTo>
                  <a:pt x="861593" y="0"/>
                </a:lnTo>
                <a:lnTo>
                  <a:pt x="861593" y="1092352"/>
                </a:lnTo>
                <a:lnTo>
                  <a:pt x="0" y="10923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8" name="Freeform 18"/>
          <p:cNvSpPr/>
          <p:nvPr/>
        </p:nvSpPr>
        <p:spPr>
          <a:xfrm rot="-2132697">
            <a:off x="17857203" y="9740824"/>
            <a:ext cx="861593" cy="1092353"/>
          </a:xfrm>
          <a:custGeom>
            <a:avLst/>
            <a:gdLst/>
            <a:ahLst/>
            <a:cxnLst/>
            <a:rect l="l" t="t" r="r" b="b"/>
            <a:pathLst>
              <a:path w="861593" h="1092353">
                <a:moveTo>
                  <a:pt x="0" y="0"/>
                </a:moveTo>
                <a:lnTo>
                  <a:pt x="861594" y="0"/>
                </a:lnTo>
                <a:lnTo>
                  <a:pt x="861594" y="1092352"/>
                </a:lnTo>
                <a:lnTo>
                  <a:pt x="0" y="10923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9" name="Freeform 19"/>
          <p:cNvSpPr/>
          <p:nvPr/>
        </p:nvSpPr>
        <p:spPr>
          <a:xfrm>
            <a:off x="-389196" y="9592158"/>
            <a:ext cx="1128174" cy="1023818"/>
          </a:xfrm>
          <a:custGeom>
            <a:avLst/>
            <a:gdLst/>
            <a:ahLst/>
            <a:cxnLst/>
            <a:rect l="l" t="t" r="r" b="b"/>
            <a:pathLst>
              <a:path w="1128174" h="1023818">
                <a:moveTo>
                  <a:pt x="0" y="0"/>
                </a:moveTo>
                <a:lnTo>
                  <a:pt x="1128174" y="0"/>
                </a:lnTo>
                <a:lnTo>
                  <a:pt x="1128174" y="1023818"/>
                </a:lnTo>
                <a:lnTo>
                  <a:pt x="0" y="10238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0" name="Freeform 20"/>
          <p:cNvSpPr/>
          <p:nvPr/>
        </p:nvSpPr>
        <p:spPr>
          <a:xfrm>
            <a:off x="17495987" y="-365942"/>
            <a:ext cx="1128174" cy="1023818"/>
          </a:xfrm>
          <a:custGeom>
            <a:avLst/>
            <a:gdLst/>
            <a:ahLst/>
            <a:cxnLst/>
            <a:rect l="l" t="t" r="r" b="b"/>
            <a:pathLst>
              <a:path w="1128174" h="1023818">
                <a:moveTo>
                  <a:pt x="0" y="0"/>
                </a:moveTo>
                <a:lnTo>
                  <a:pt x="1128173" y="0"/>
                </a:lnTo>
                <a:lnTo>
                  <a:pt x="1128173" y="1023817"/>
                </a:lnTo>
                <a:lnTo>
                  <a:pt x="0" y="10238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1" name="Freeform 21"/>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2" name="Freeform 22"/>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3" name="Freeform 23"/>
          <p:cNvSpPr/>
          <p:nvPr/>
        </p:nvSpPr>
        <p:spPr>
          <a:xfrm>
            <a:off x="5714590" y="4048704"/>
            <a:ext cx="1151661" cy="1467084"/>
          </a:xfrm>
          <a:custGeom>
            <a:avLst/>
            <a:gdLst/>
            <a:ahLst/>
            <a:cxnLst/>
            <a:rect l="l" t="t" r="r" b="b"/>
            <a:pathLst>
              <a:path w="1151661" h="1467084">
                <a:moveTo>
                  <a:pt x="0" y="0"/>
                </a:moveTo>
                <a:lnTo>
                  <a:pt x="1151661" y="0"/>
                </a:lnTo>
                <a:lnTo>
                  <a:pt x="1151661" y="1467083"/>
                </a:lnTo>
                <a:lnTo>
                  <a:pt x="0" y="1467083"/>
                </a:lnTo>
                <a:lnTo>
                  <a:pt x="0" y="0"/>
                </a:lnTo>
                <a:close/>
              </a:path>
            </a:pathLst>
          </a:custGeom>
          <a:blipFill>
            <a:blip r:embed="rId17"/>
            <a:stretch>
              <a:fillRect/>
            </a:stretch>
          </a:blipFill>
        </p:spPr>
        <p:txBody>
          <a:bodyPr/>
          <a:lstStyle/>
          <a:p>
            <a:endParaRPr lang="en-GB"/>
          </a:p>
        </p:txBody>
      </p:sp>
      <p:sp>
        <p:nvSpPr>
          <p:cNvPr id="24" name="Freeform 24"/>
          <p:cNvSpPr/>
          <p:nvPr/>
        </p:nvSpPr>
        <p:spPr>
          <a:xfrm>
            <a:off x="10978201" y="4129490"/>
            <a:ext cx="1305511" cy="1305511"/>
          </a:xfrm>
          <a:custGeom>
            <a:avLst/>
            <a:gdLst/>
            <a:ahLst/>
            <a:cxnLst/>
            <a:rect l="l" t="t" r="r" b="b"/>
            <a:pathLst>
              <a:path w="1305511" h="1305511">
                <a:moveTo>
                  <a:pt x="0" y="0"/>
                </a:moveTo>
                <a:lnTo>
                  <a:pt x="1305511" y="0"/>
                </a:lnTo>
                <a:lnTo>
                  <a:pt x="1305511" y="1305511"/>
                </a:lnTo>
                <a:lnTo>
                  <a:pt x="0" y="13055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5" name="TextBox 25"/>
          <p:cNvSpPr txBox="1"/>
          <p:nvPr/>
        </p:nvSpPr>
        <p:spPr>
          <a:xfrm>
            <a:off x="4321101" y="6440346"/>
            <a:ext cx="3986463" cy="506692"/>
          </a:xfrm>
          <a:prstGeom prst="rect">
            <a:avLst/>
          </a:prstGeom>
        </p:spPr>
        <p:txBody>
          <a:bodyPr lIns="0" tIns="0" rIns="0" bIns="0" rtlCol="0" anchor="t">
            <a:spAutoFit/>
          </a:bodyPr>
          <a:lstStyle/>
          <a:p>
            <a:pPr algn="ctr">
              <a:lnSpc>
                <a:spcPts val="4217"/>
              </a:lnSpc>
            </a:pPr>
            <a:r>
              <a:rPr lang="en-US" sz="3012" b="1">
                <a:solidFill>
                  <a:srgbClr val="3C4C59"/>
                </a:solidFill>
                <a:latin typeface="Canva Sans Bold"/>
                <a:ea typeface="Canva Sans Bold"/>
                <a:cs typeface="Canva Sans Bold"/>
                <a:sym typeface="Canva Sans Bold"/>
              </a:rPr>
              <a:t>ECHO</a:t>
            </a:r>
          </a:p>
        </p:txBody>
      </p:sp>
      <p:sp>
        <p:nvSpPr>
          <p:cNvPr id="26" name="TextBox 26"/>
          <p:cNvSpPr txBox="1"/>
          <p:nvPr/>
        </p:nvSpPr>
        <p:spPr>
          <a:xfrm>
            <a:off x="4690870" y="7743591"/>
            <a:ext cx="3246924" cy="701463"/>
          </a:xfrm>
          <a:prstGeom prst="rect">
            <a:avLst/>
          </a:prstGeom>
        </p:spPr>
        <p:txBody>
          <a:bodyPr lIns="0" tIns="0" rIns="0" bIns="0" rtlCol="0" anchor="t">
            <a:spAutoFit/>
          </a:bodyPr>
          <a:lstStyle/>
          <a:p>
            <a:pPr marL="0" lvl="0" indent="0" algn="ctr">
              <a:lnSpc>
                <a:spcPts val="2811"/>
              </a:lnSpc>
              <a:spcBef>
                <a:spcPct val="0"/>
              </a:spcBef>
            </a:pPr>
            <a:r>
              <a:rPr lang="en-US" sz="2008">
                <a:solidFill>
                  <a:srgbClr val="63696F"/>
                </a:solidFill>
                <a:latin typeface="Canva Sans"/>
                <a:ea typeface="Canva Sans"/>
                <a:cs typeface="Canva Sans"/>
                <a:sym typeface="Canva Sans"/>
              </a:rPr>
              <a:t>EF 50-60%, </a:t>
            </a:r>
            <a:r>
              <a:rPr lang="en-US" sz="2008" b="1">
                <a:solidFill>
                  <a:srgbClr val="DD3333"/>
                </a:solidFill>
                <a:latin typeface="Canva Sans Bold"/>
                <a:ea typeface="Canva Sans Bold"/>
                <a:cs typeface="Canva Sans Bold"/>
                <a:sym typeface="Canva Sans Bold"/>
              </a:rPr>
              <a:t>Diastolic dysfunction</a:t>
            </a:r>
          </a:p>
        </p:txBody>
      </p:sp>
      <p:sp>
        <p:nvSpPr>
          <p:cNvPr id="27" name="TextBox 27"/>
          <p:cNvSpPr txBox="1"/>
          <p:nvPr/>
        </p:nvSpPr>
        <p:spPr>
          <a:xfrm>
            <a:off x="9780336" y="6440346"/>
            <a:ext cx="3701241" cy="506692"/>
          </a:xfrm>
          <a:prstGeom prst="rect">
            <a:avLst/>
          </a:prstGeom>
        </p:spPr>
        <p:txBody>
          <a:bodyPr lIns="0" tIns="0" rIns="0" bIns="0" rtlCol="0" anchor="t">
            <a:spAutoFit/>
          </a:bodyPr>
          <a:lstStyle/>
          <a:p>
            <a:pPr algn="ctr">
              <a:lnSpc>
                <a:spcPts val="4217"/>
              </a:lnSpc>
            </a:pPr>
            <a:r>
              <a:rPr lang="en-US" sz="3012" b="1" dirty="0">
                <a:solidFill>
                  <a:srgbClr val="3C4C59"/>
                </a:solidFill>
                <a:latin typeface="Canva Sans Bold"/>
                <a:ea typeface="Canva Sans Bold"/>
                <a:cs typeface="Canva Sans Bold"/>
                <a:sym typeface="Canva Sans Bold"/>
              </a:rPr>
              <a:t>Haematology input</a:t>
            </a:r>
          </a:p>
        </p:txBody>
      </p:sp>
      <p:sp>
        <p:nvSpPr>
          <p:cNvPr id="28" name="TextBox 28"/>
          <p:cNvSpPr txBox="1"/>
          <p:nvPr/>
        </p:nvSpPr>
        <p:spPr>
          <a:xfrm>
            <a:off x="9419463" y="7249015"/>
            <a:ext cx="4422987" cy="2111163"/>
          </a:xfrm>
          <a:prstGeom prst="rect">
            <a:avLst/>
          </a:prstGeom>
        </p:spPr>
        <p:txBody>
          <a:bodyPr lIns="0" tIns="0" rIns="0" bIns="0" rtlCol="0" anchor="t">
            <a:spAutoFit/>
          </a:bodyPr>
          <a:lstStyle/>
          <a:p>
            <a:pPr marL="0" lvl="0" indent="0" algn="ctr">
              <a:lnSpc>
                <a:spcPts val="2811"/>
              </a:lnSpc>
              <a:spcBef>
                <a:spcPct val="0"/>
              </a:spcBef>
            </a:pPr>
            <a:r>
              <a:rPr lang="en-US" sz="2008">
                <a:solidFill>
                  <a:srgbClr val="63696F"/>
                </a:solidFill>
                <a:latin typeface="Canva Sans"/>
                <a:ea typeface="Canva Sans"/>
                <a:cs typeface="Canva Sans"/>
                <a:sym typeface="Canva Sans"/>
              </a:rPr>
              <a:t>Advised for workup for possible pro-thrombotic state with protein electrophoresis, JAK2 mutation- Showed </a:t>
            </a:r>
            <a:r>
              <a:rPr lang="en-US" sz="2008" b="1">
                <a:solidFill>
                  <a:srgbClr val="DD3333"/>
                </a:solidFill>
                <a:latin typeface="Canva Sans Bold"/>
                <a:ea typeface="Canva Sans Bold"/>
                <a:cs typeface="Canva Sans Bold"/>
                <a:sym typeface="Canva Sans Bold"/>
              </a:rPr>
              <a:t>IgM Paraproteinaemia with Lambda free light chains in Urine ?MGUS</a:t>
            </a:r>
          </a:p>
        </p:txBody>
      </p:sp>
      <p:sp>
        <p:nvSpPr>
          <p:cNvPr id="29" name="TextBox 29"/>
          <p:cNvSpPr txBox="1"/>
          <p:nvPr/>
        </p:nvSpPr>
        <p:spPr>
          <a:xfrm>
            <a:off x="4762407" y="158464"/>
            <a:ext cx="8606745" cy="637032"/>
          </a:xfrm>
          <a:prstGeom prst="rect">
            <a:avLst/>
          </a:prstGeom>
        </p:spPr>
        <p:txBody>
          <a:bodyPr lIns="0" tIns="0" rIns="0" bIns="0" rtlCol="0" anchor="t">
            <a:spAutoFit/>
          </a:bodyPr>
          <a:lstStyle/>
          <a:p>
            <a:pPr algn="ctr">
              <a:lnSpc>
                <a:spcPts val="4944"/>
              </a:lnSpc>
            </a:pPr>
            <a:r>
              <a:rPr lang="en-US" sz="4800" b="1" dirty="0">
                <a:solidFill>
                  <a:srgbClr val="3C4C59"/>
                </a:solidFill>
                <a:latin typeface="Canva Sans Bold"/>
                <a:ea typeface="Canva Sans Bold"/>
                <a:cs typeface="Canva Sans Bold"/>
                <a:sym typeface="Canva Sans Bold"/>
              </a:rPr>
              <a:t>First Presentation</a:t>
            </a:r>
          </a:p>
        </p:txBody>
      </p:sp>
      <p:sp>
        <p:nvSpPr>
          <p:cNvPr id="30" name="TextBox 30"/>
          <p:cNvSpPr txBox="1"/>
          <p:nvPr/>
        </p:nvSpPr>
        <p:spPr>
          <a:xfrm>
            <a:off x="6234292" y="1414365"/>
            <a:ext cx="5819416" cy="580391"/>
          </a:xfrm>
          <a:prstGeom prst="rect">
            <a:avLst/>
          </a:prstGeom>
        </p:spPr>
        <p:txBody>
          <a:bodyPr lIns="0" tIns="0" rIns="0" bIns="0" rtlCol="0" anchor="t">
            <a:spAutoFit/>
          </a:bodyPr>
          <a:lstStyle/>
          <a:p>
            <a:pPr algn="ctr">
              <a:lnSpc>
                <a:spcPts val="4759"/>
              </a:lnSpc>
            </a:pPr>
            <a:r>
              <a:rPr lang="en-US" sz="3399" b="1">
                <a:solidFill>
                  <a:srgbClr val="3C4C59"/>
                </a:solidFill>
                <a:latin typeface="Canva Sans Bold"/>
                <a:ea typeface="Canva Sans Bold"/>
                <a:cs typeface="Canva Sans Bold"/>
                <a:sym typeface="Canva Sans Bold"/>
              </a:rPr>
              <a:t>Two More Important Clues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3596647" y="3546775"/>
            <a:ext cx="3076722" cy="3076722"/>
          </a:xfrm>
          <a:custGeom>
            <a:avLst/>
            <a:gdLst/>
            <a:ahLst/>
            <a:cxnLst/>
            <a:rect l="l" t="t" r="r" b="b"/>
            <a:pathLst>
              <a:path w="3076722" h="3076722">
                <a:moveTo>
                  <a:pt x="0" y="0"/>
                </a:moveTo>
                <a:lnTo>
                  <a:pt x="3076722" y="0"/>
                </a:lnTo>
                <a:lnTo>
                  <a:pt x="3076722" y="3076722"/>
                </a:lnTo>
                <a:lnTo>
                  <a:pt x="0" y="3076722"/>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1614631" y="3546775"/>
            <a:ext cx="3076722" cy="3076722"/>
          </a:xfrm>
          <a:custGeom>
            <a:avLst/>
            <a:gdLst/>
            <a:ahLst/>
            <a:cxnLst/>
            <a:rect l="l" t="t" r="r" b="b"/>
            <a:pathLst>
              <a:path w="3076722" h="3076722">
                <a:moveTo>
                  <a:pt x="0" y="0"/>
                </a:moveTo>
                <a:lnTo>
                  <a:pt x="3076722" y="0"/>
                </a:lnTo>
                <a:lnTo>
                  <a:pt x="3076722" y="3076722"/>
                </a:lnTo>
                <a:lnTo>
                  <a:pt x="0" y="3076722"/>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7605639" y="2520432"/>
            <a:ext cx="3076722" cy="3076722"/>
          </a:xfrm>
          <a:custGeom>
            <a:avLst/>
            <a:gdLst/>
            <a:ahLst/>
            <a:cxnLst/>
            <a:rect l="l" t="t" r="r" b="b"/>
            <a:pathLst>
              <a:path w="3076722" h="3076722">
                <a:moveTo>
                  <a:pt x="0" y="0"/>
                </a:moveTo>
                <a:lnTo>
                  <a:pt x="3076722" y="0"/>
                </a:lnTo>
                <a:lnTo>
                  <a:pt x="3076722" y="3076722"/>
                </a:lnTo>
                <a:lnTo>
                  <a:pt x="0" y="3076722"/>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6" name="Group 6"/>
          <p:cNvGrpSpPr/>
          <p:nvPr/>
        </p:nvGrpSpPr>
        <p:grpSpPr>
          <a:xfrm>
            <a:off x="3693791" y="6785636"/>
            <a:ext cx="2882434" cy="721305"/>
            <a:chOff x="0" y="0"/>
            <a:chExt cx="1624031" cy="406400"/>
          </a:xfrm>
        </p:grpSpPr>
        <p:sp>
          <p:nvSpPr>
            <p:cNvPr id="7" name="Freeform 7"/>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18B5D9"/>
            </a:solidFill>
          </p:spPr>
          <p:txBody>
            <a:bodyPr/>
            <a:lstStyle/>
            <a:p>
              <a:endParaRPr lang="en-GB"/>
            </a:p>
          </p:txBody>
        </p:sp>
        <p:sp>
          <p:nvSpPr>
            <p:cNvPr id="8" name="TextBox 8"/>
            <p:cNvSpPr txBox="1"/>
            <p:nvPr/>
          </p:nvSpPr>
          <p:spPr>
            <a:xfrm>
              <a:off x="0" y="-38100"/>
              <a:ext cx="1624031" cy="444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4009114" y="3959242"/>
            <a:ext cx="2251788" cy="225178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B5D9"/>
            </a:solidFill>
          </p:spPr>
          <p:txBody>
            <a:bodyPr/>
            <a:lstStyle/>
            <a:p>
              <a:endParaRPr lang="en-GB"/>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7702783" y="5759292"/>
            <a:ext cx="2882434" cy="721305"/>
            <a:chOff x="0" y="0"/>
            <a:chExt cx="1624031" cy="406400"/>
          </a:xfrm>
        </p:grpSpPr>
        <p:sp>
          <p:nvSpPr>
            <p:cNvPr id="13" name="Freeform 13"/>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49BFB3"/>
            </a:solidFill>
          </p:spPr>
          <p:txBody>
            <a:bodyPr/>
            <a:lstStyle/>
            <a:p>
              <a:endParaRPr lang="en-GB"/>
            </a:p>
          </p:txBody>
        </p:sp>
        <p:sp>
          <p:nvSpPr>
            <p:cNvPr id="14" name="TextBox 14"/>
            <p:cNvSpPr txBox="1"/>
            <p:nvPr/>
          </p:nvSpPr>
          <p:spPr>
            <a:xfrm>
              <a:off x="0" y="-38100"/>
              <a:ext cx="1624031" cy="444500"/>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8018106" y="2932898"/>
            <a:ext cx="2251788" cy="225178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BFB3"/>
            </a:solidFill>
          </p:spPr>
          <p:txBody>
            <a:bodyPr/>
            <a:lstStyle/>
            <a:p>
              <a:endParaRPr lang="en-GB"/>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11711775" y="6785636"/>
            <a:ext cx="2882434" cy="721305"/>
            <a:chOff x="0" y="0"/>
            <a:chExt cx="1624031" cy="406400"/>
          </a:xfrm>
        </p:grpSpPr>
        <p:sp>
          <p:nvSpPr>
            <p:cNvPr id="19" name="Freeform 19"/>
            <p:cNvSpPr/>
            <p:nvPr/>
          </p:nvSpPr>
          <p:spPr>
            <a:xfrm>
              <a:off x="0" y="0"/>
              <a:ext cx="1624031" cy="406400"/>
            </a:xfrm>
            <a:custGeom>
              <a:avLst/>
              <a:gdLst/>
              <a:ahLst/>
              <a:cxnLst/>
              <a:rect l="l" t="t" r="r" b="b"/>
              <a:pathLst>
                <a:path w="1624031" h="40640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63A644"/>
            </a:solidFill>
          </p:spPr>
          <p:txBody>
            <a:bodyPr/>
            <a:lstStyle/>
            <a:p>
              <a:endParaRPr lang="en-GB"/>
            </a:p>
          </p:txBody>
        </p:sp>
        <p:sp>
          <p:nvSpPr>
            <p:cNvPr id="20" name="TextBox 20"/>
            <p:cNvSpPr txBox="1"/>
            <p:nvPr/>
          </p:nvSpPr>
          <p:spPr>
            <a:xfrm>
              <a:off x="0" y="-38100"/>
              <a:ext cx="1624031" cy="444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027098" y="3959242"/>
            <a:ext cx="2251788" cy="225178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A644"/>
            </a:solidFill>
          </p:spPr>
          <p:txBody>
            <a:bodyPr/>
            <a:lstStyle/>
            <a:p>
              <a:endParaRPr lang="en-GB"/>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4" name="Freeform 24"/>
          <p:cNvSpPr/>
          <p:nvPr/>
        </p:nvSpPr>
        <p:spPr>
          <a:xfrm rot="-1785718">
            <a:off x="-386857" y="8352270"/>
            <a:ext cx="1620285" cy="2899839"/>
          </a:xfrm>
          <a:custGeom>
            <a:avLst/>
            <a:gdLst/>
            <a:ahLst/>
            <a:cxnLst/>
            <a:rect l="l" t="t" r="r" b="b"/>
            <a:pathLst>
              <a:path w="1620285" h="2899839">
                <a:moveTo>
                  <a:pt x="0" y="0"/>
                </a:moveTo>
                <a:lnTo>
                  <a:pt x="1620286" y="0"/>
                </a:lnTo>
                <a:lnTo>
                  <a:pt x="1620286" y="2899839"/>
                </a:lnTo>
                <a:lnTo>
                  <a:pt x="0" y="2899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5" name="Freeform 25"/>
          <p:cNvSpPr/>
          <p:nvPr/>
        </p:nvSpPr>
        <p:spPr>
          <a:xfrm rot="-2464649">
            <a:off x="17344804" y="-2204126"/>
            <a:ext cx="1841373" cy="4114800"/>
          </a:xfrm>
          <a:custGeom>
            <a:avLst/>
            <a:gdLst/>
            <a:ahLst/>
            <a:cxnLst/>
            <a:rect l="l" t="t" r="r" b="b"/>
            <a:pathLst>
              <a:path w="1841373" h="4114800">
                <a:moveTo>
                  <a:pt x="0" y="0"/>
                </a:moveTo>
                <a:lnTo>
                  <a:pt x="1841373" y="0"/>
                </a:lnTo>
                <a:lnTo>
                  <a:pt x="184137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Freeform 26"/>
          <p:cNvSpPr/>
          <p:nvPr/>
        </p:nvSpPr>
        <p:spPr>
          <a:xfrm rot="-3603870">
            <a:off x="6295064" y="2830960"/>
            <a:ext cx="1054115" cy="1201270"/>
          </a:xfrm>
          <a:custGeom>
            <a:avLst/>
            <a:gdLst/>
            <a:ahLst/>
            <a:cxnLst/>
            <a:rect l="l" t="t" r="r" b="b"/>
            <a:pathLst>
              <a:path w="1054115" h="1201270">
                <a:moveTo>
                  <a:pt x="0" y="0"/>
                </a:moveTo>
                <a:lnTo>
                  <a:pt x="1054115" y="0"/>
                </a:lnTo>
                <a:lnTo>
                  <a:pt x="1054115" y="1201270"/>
                </a:lnTo>
                <a:lnTo>
                  <a:pt x="0" y="12012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7" name="Freeform 27"/>
          <p:cNvSpPr/>
          <p:nvPr/>
        </p:nvSpPr>
        <p:spPr>
          <a:xfrm rot="-7175709" flipH="1">
            <a:off x="10525408" y="4584052"/>
            <a:ext cx="1054115" cy="1201270"/>
          </a:xfrm>
          <a:custGeom>
            <a:avLst/>
            <a:gdLst/>
            <a:ahLst/>
            <a:cxnLst/>
            <a:rect l="l" t="t" r="r" b="b"/>
            <a:pathLst>
              <a:path w="1054115" h="1201270">
                <a:moveTo>
                  <a:pt x="1054115" y="0"/>
                </a:moveTo>
                <a:lnTo>
                  <a:pt x="0" y="0"/>
                </a:lnTo>
                <a:lnTo>
                  <a:pt x="0" y="1201270"/>
                </a:lnTo>
                <a:lnTo>
                  <a:pt x="1054115" y="1201270"/>
                </a:lnTo>
                <a:lnTo>
                  <a:pt x="105411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8" name="Freeform 28"/>
          <p:cNvSpPr/>
          <p:nvPr/>
        </p:nvSpPr>
        <p:spPr>
          <a:xfrm>
            <a:off x="8637872" y="3552665"/>
            <a:ext cx="1012256" cy="1012256"/>
          </a:xfrm>
          <a:custGeom>
            <a:avLst/>
            <a:gdLst/>
            <a:ahLst/>
            <a:cxnLst/>
            <a:rect l="l" t="t" r="r" b="b"/>
            <a:pathLst>
              <a:path w="1012256" h="1012256">
                <a:moveTo>
                  <a:pt x="0" y="0"/>
                </a:moveTo>
                <a:lnTo>
                  <a:pt x="1012256" y="0"/>
                </a:lnTo>
                <a:lnTo>
                  <a:pt x="1012256" y="1012255"/>
                </a:lnTo>
                <a:lnTo>
                  <a:pt x="0" y="10122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9" name="Freeform 29"/>
          <p:cNvSpPr/>
          <p:nvPr/>
        </p:nvSpPr>
        <p:spPr>
          <a:xfrm>
            <a:off x="4628880" y="4579008"/>
            <a:ext cx="1012256" cy="1012256"/>
          </a:xfrm>
          <a:custGeom>
            <a:avLst/>
            <a:gdLst/>
            <a:ahLst/>
            <a:cxnLst/>
            <a:rect l="l" t="t" r="r" b="b"/>
            <a:pathLst>
              <a:path w="1012256" h="1012256">
                <a:moveTo>
                  <a:pt x="0" y="0"/>
                </a:moveTo>
                <a:lnTo>
                  <a:pt x="1012256" y="0"/>
                </a:lnTo>
                <a:lnTo>
                  <a:pt x="1012256" y="1012256"/>
                </a:lnTo>
                <a:lnTo>
                  <a:pt x="0" y="10122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0" name="Freeform 30"/>
          <p:cNvSpPr/>
          <p:nvPr/>
        </p:nvSpPr>
        <p:spPr>
          <a:xfrm>
            <a:off x="12627827" y="4579008"/>
            <a:ext cx="1050330" cy="1012256"/>
          </a:xfrm>
          <a:custGeom>
            <a:avLst/>
            <a:gdLst/>
            <a:ahLst/>
            <a:cxnLst/>
            <a:rect l="l" t="t" r="r" b="b"/>
            <a:pathLst>
              <a:path w="1050330" h="1012256">
                <a:moveTo>
                  <a:pt x="0" y="0"/>
                </a:moveTo>
                <a:lnTo>
                  <a:pt x="1050330" y="0"/>
                </a:lnTo>
                <a:lnTo>
                  <a:pt x="1050330" y="1012256"/>
                </a:lnTo>
                <a:lnTo>
                  <a:pt x="0" y="10122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1" name="Freeform 31"/>
          <p:cNvSpPr/>
          <p:nvPr/>
        </p:nvSpPr>
        <p:spPr>
          <a:xfrm>
            <a:off x="17363517" y="267899"/>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32" name="Freeform 32"/>
          <p:cNvSpPr/>
          <p:nvPr/>
        </p:nvSpPr>
        <p:spPr>
          <a:xfrm>
            <a:off x="418468" y="9617213"/>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33" name="Freeform 33"/>
          <p:cNvSpPr/>
          <p:nvPr/>
        </p:nvSpPr>
        <p:spPr>
          <a:xfrm flipV="1">
            <a:off x="-450335" y="-146726"/>
            <a:ext cx="1374818" cy="1000180"/>
          </a:xfrm>
          <a:custGeom>
            <a:avLst/>
            <a:gdLst/>
            <a:ahLst/>
            <a:cxnLst/>
            <a:rect l="l" t="t" r="r" b="b"/>
            <a:pathLst>
              <a:path w="1374818" h="1000180">
                <a:moveTo>
                  <a:pt x="0" y="1000180"/>
                </a:moveTo>
                <a:lnTo>
                  <a:pt x="1374818" y="1000180"/>
                </a:lnTo>
                <a:lnTo>
                  <a:pt x="1374818" y="0"/>
                </a:lnTo>
                <a:lnTo>
                  <a:pt x="0" y="0"/>
                </a:lnTo>
                <a:lnTo>
                  <a:pt x="0" y="100018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34" name="Freeform 34"/>
          <p:cNvSpPr/>
          <p:nvPr/>
        </p:nvSpPr>
        <p:spPr>
          <a:xfrm>
            <a:off x="17668633" y="9459055"/>
            <a:ext cx="1198551" cy="1056223"/>
          </a:xfrm>
          <a:custGeom>
            <a:avLst/>
            <a:gdLst/>
            <a:ahLst/>
            <a:cxnLst/>
            <a:rect l="l" t="t" r="r" b="b"/>
            <a:pathLst>
              <a:path w="1198551" h="1056223">
                <a:moveTo>
                  <a:pt x="0" y="0"/>
                </a:moveTo>
                <a:lnTo>
                  <a:pt x="1198551" y="0"/>
                </a:lnTo>
                <a:lnTo>
                  <a:pt x="1198551" y="1056223"/>
                </a:lnTo>
                <a:lnTo>
                  <a:pt x="0" y="105622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35" name="TextBox 35"/>
          <p:cNvSpPr txBox="1"/>
          <p:nvPr/>
        </p:nvSpPr>
        <p:spPr>
          <a:xfrm>
            <a:off x="3692399" y="6979201"/>
            <a:ext cx="2885219" cy="305699"/>
          </a:xfrm>
          <a:prstGeom prst="rect">
            <a:avLst/>
          </a:prstGeom>
        </p:spPr>
        <p:txBody>
          <a:bodyPr lIns="0" tIns="0" rIns="0" bIns="0" rtlCol="0" anchor="t">
            <a:spAutoFit/>
          </a:bodyPr>
          <a:lstStyle/>
          <a:p>
            <a:pPr algn="ctr">
              <a:lnSpc>
                <a:spcPts val="2572"/>
              </a:lnSpc>
            </a:pPr>
            <a:r>
              <a:rPr lang="en-US" sz="1837" b="1">
                <a:solidFill>
                  <a:srgbClr val="FFFFFF"/>
                </a:solidFill>
                <a:latin typeface="Canva Sans Bold"/>
                <a:ea typeface="Canva Sans Bold"/>
                <a:cs typeface="Canva Sans Bold"/>
                <a:sym typeface="Canva Sans Bold"/>
              </a:rPr>
              <a:t>Initial Steps</a:t>
            </a:r>
          </a:p>
        </p:txBody>
      </p:sp>
      <p:sp>
        <p:nvSpPr>
          <p:cNvPr id="36" name="TextBox 36"/>
          <p:cNvSpPr txBox="1"/>
          <p:nvPr/>
        </p:nvSpPr>
        <p:spPr>
          <a:xfrm>
            <a:off x="3692399" y="7730662"/>
            <a:ext cx="2885219" cy="531481"/>
          </a:xfrm>
          <a:prstGeom prst="rect">
            <a:avLst/>
          </a:prstGeom>
        </p:spPr>
        <p:txBody>
          <a:bodyPr lIns="0" tIns="0" rIns="0" bIns="0" rtlCol="0" anchor="t">
            <a:spAutoFit/>
          </a:bodyPr>
          <a:lstStyle/>
          <a:p>
            <a:pPr marL="0" lvl="0" indent="0" algn="ctr">
              <a:lnSpc>
                <a:spcPts val="2186"/>
              </a:lnSpc>
              <a:spcBef>
                <a:spcPct val="0"/>
              </a:spcBef>
            </a:pPr>
            <a:r>
              <a:rPr lang="en-US" sz="1561">
                <a:solidFill>
                  <a:srgbClr val="63696F"/>
                </a:solidFill>
                <a:latin typeface="Canva Sans"/>
                <a:ea typeface="Canva Sans"/>
                <a:cs typeface="Canva Sans"/>
                <a:sym typeface="Canva Sans"/>
              </a:rPr>
              <a:t>Treatment dose of Clexane stopped</a:t>
            </a:r>
          </a:p>
        </p:txBody>
      </p:sp>
      <p:sp>
        <p:nvSpPr>
          <p:cNvPr id="37" name="TextBox 37"/>
          <p:cNvSpPr txBox="1"/>
          <p:nvPr/>
        </p:nvSpPr>
        <p:spPr>
          <a:xfrm>
            <a:off x="7701391" y="5952858"/>
            <a:ext cx="2885219" cy="305699"/>
          </a:xfrm>
          <a:prstGeom prst="rect">
            <a:avLst/>
          </a:prstGeom>
        </p:spPr>
        <p:txBody>
          <a:bodyPr lIns="0" tIns="0" rIns="0" bIns="0" rtlCol="0" anchor="t">
            <a:spAutoFit/>
          </a:bodyPr>
          <a:lstStyle/>
          <a:p>
            <a:pPr algn="ctr">
              <a:lnSpc>
                <a:spcPts val="2572"/>
              </a:lnSpc>
            </a:pPr>
            <a:r>
              <a:rPr lang="en-US" sz="1837" b="1">
                <a:solidFill>
                  <a:srgbClr val="FDFDFD"/>
                </a:solidFill>
                <a:latin typeface="Canva Sans Bold"/>
                <a:ea typeface="Canva Sans Bold"/>
                <a:cs typeface="Canva Sans Bold"/>
                <a:sym typeface="Canva Sans Bold"/>
              </a:rPr>
              <a:t>Next Steps</a:t>
            </a:r>
          </a:p>
        </p:txBody>
      </p:sp>
      <p:sp>
        <p:nvSpPr>
          <p:cNvPr id="38" name="TextBox 38"/>
          <p:cNvSpPr txBox="1"/>
          <p:nvPr/>
        </p:nvSpPr>
        <p:spPr>
          <a:xfrm>
            <a:off x="7701391" y="6704318"/>
            <a:ext cx="2885219" cy="802771"/>
          </a:xfrm>
          <a:prstGeom prst="rect">
            <a:avLst/>
          </a:prstGeom>
        </p:spPr>
        <p:txBody>
          <a:bodyPr lIns="0" tIns="0" rIns="0" bIns="0" rtlCol="0" anchor="t">
            <a:spAutoFit/>
          </a:bodyPr>
          <a:lstStyle/>
          <a:p>
            <a:pPr algn="ctr">
              <a:lnSpc>
                <a:spcPts val="2186"/>
              </a:lnSpc>
            </a:pPr>
            <a:r>
              <a:rPr lang="en-US" sz="1561">
                <a:solidFill>
                  <a:srgbClr val="63696F"/>
                </a:solidFill>
                <a:latin typeface="Canva Sans"/>
                <a:ea typeface="Canva Sans"/>
                <a:cs typeface="Canva Sans"/>
                <a:sym typeface="Canva Sans"/>
              </a:rPr>
              <a:t>Investigated cause of hepatomegaly with:</a:t>
            </a:r>
          </a:p>
          <a:p>
            <a:pPr marL="0" lvl="0" indent="0" algn="ctr">
              <a:lnSpc>
                <a:spcPts val="2186"/>
              </a:lnSpc>
              <a:spcBef>
                <a:spcPct val="0"/>
              </a:spcBef>
            </a:pPr>
            <a:r>
              <a:rPr lang="en-US" sz="1561" b="1">
                <a:solidFill>
                  <a:srgbClr val="DD3333"/>
                </a:solidFill>
                <a:latin typeface="Canva Sans Bold"/>
                <a:ea typeface="Canva Sans Bold"/>
                <a:cs typeface="Canva Sans Bold"/>
                <a:sym typeface="Canva Sans Bold"/>
              </a:rPr>
              <a:t>Trans-jugular liver biopsy</a:t>
            </a:r>
          </a:p>
        </p:txBody>
      </p:sp>
      <p:sp>
        <p:nvSpPr>
          <p:cNvPr id="39" name="TextBox 39"/>
          <p:cNvSpPr txBox="1"/>
          <p:nvPr/>
        </p:nvSpPr>
        <p:spPr>
          <a:xfrm>
            <a:off x="11710382" y="6979201"/>
            <a:ext cx="2885219" cy="305699"/>
          </a:xfrm>
          <a:prstGeom prst="rect">
            <a:avLst/>
          </a:prstGeom>
        </p:spPr>
        <p:txBody>
          <a:bodyPr lIns="0" tIns="0" rIns="0" bIns="0" rtlCol="0" anchor="t">
            <a:spAutoFit/>
          </a:bodyPr>
          <a:lstStyle/>
          <a:p>
            <a:pPr algn="ctr">
              <a:lnSpc>
                <a:spcPts val="2572"/>
              </a:lnSpc>
            </a:pPr>
            <a:r>
              <a:rPr lang="en-US" sz="1837" b="1">
                <a:solidFill>
                  <a:srgbClr val="FFFFFF"/>
                </a:solidFill>
                <a:latin typeface="Canva Sans Bold"/>
                <a:ea typeface="Canva Sans Bold"/>
                <a:cs typeface="Canva Sans Bold"/>
                <a:sym typeface="Canva Sans Bold"/>
              </a:rPr>
              <a:t>Further Plans</a:t>
            </a:r>
          </a:p>
        </p:txBody>
      </p:sp>
      <p:sp>
        <p:nvSpPr>
          <p:cNvPr id="40" name="TextBox 40"/>
          <p:cNvSpPr txBox="1"/>
          <p:nvPr/>
        </p:nvSpPr>
        <p:spPr>
          <a:xfrm>
            <a:off x="11710382" y="7730662"/>
            <a:ext cx="2885219" cy="1949957"/>
          </a:xfrm>
          <a:prstGeom prst="rect">
            <a:avLst/>
          </a:prstGeom>
        </p:spPr>
        <p:txBody>
          <a:bodyPr lIns="0" tIns="0" rIns="0" bIns="0" rtlCol="0" anchor="t">
            <a:spAutoFit/>
          </a:bodyPr>
          <a:lstStyle/>
          <a:p>
            <a:pPr marL="337224" lvl="1" indent="-168612" algn="ctr">
              <a:lnSpc>
                <a:spcPts val="2186"/>
              </a:lnSpc>
              <a:buAutoNum type="arabicPeriod"/>
            </a:pPr>
            <a:r>
              <a:rPr lang="en-US" sz="1561" b="1" dirty="0">
                <a:solidFill>
                  <a:srgbClr val="DD3333"/>
                </a:solidFill>
                <a:latin typeface="Canva Sans Bold"/>
                <a:ea typeface="Canva Sans Bold"/>
                <a:cs typeface="Canva Sans Bold"/>
                <a:sym typeface="Canva Sans Bold"/>
              </a:rPr>
              <a:t>Follow up in Liver clinic to discuss the results of liver biopsy</a:t>
            </a:r>
          </a:p>
          <a:p>
            <a:pPr marL="337224" lvl="1" indent="-168612" algn="ctr">
              <a:lnSpc>
                <a:spcPts val="2186"/>
              </a:lnSpc>
              <a:buAutoNum type="arabicPeriod"/>
            </a:pPr>
            <a:r>
              <a:rPr lang="en-US" sz="1561" dirty="0">
                <a:solidFill>
                  <a:srgbClr val="63696F"/>
                </a:solidFill>
                <a:latin typeface="Canva Sans"/>
                <a:ea typeface="Canva Sans"/>
                <a:cs typeface="Canva Sans"/>
                <a:sym typeface="Canva Sans"/>
              </a:rPr>
              <a:t>Sigmoidoscopy booked</a:t>
            </a:r>
          </a:p>
          <a:p>
            <a:pPr marL="337224" lvl="1" indent="-168612" algn="ctr">
              <a:lnSpc>
                <a:spcPts val="2186"/>
              </a:lnSpc>
              <a:spcBef>
                <a:spcPct val="0"/>
              </a:spcBef>
              <a:buAutoNum type="arabicPeriod"/>
            </a:pPr>
            <a:r>
              <a:rPr lang="en-US" sz="1561" dirty="0">
                <a:solidFill>
                  <a:srgbClr val="63696F"/>
                </a:solidFill>
                <a:latin typeface="Canva Sans"/>
                <a:ea typeface="Canva Sans"/>
                <a:cs typeface="Canva Sans"/>
                <a:sym typeface="Canva Sans"/>
              </a:rPr>
              <a:t>C2C referral sent for haematology OPD follow up for ?MGUS</a:t>
            </a:r>
          </a:p>
        </p:txBody>
      </p:sp>
      <p:sp>
        <p:nvSpPr>
          <p:cNvPr id="41" name="TextBox 41"/>
          <p:cNvSpPr txBox="1"/>
          <p:nvPr/>
        </p:nvSpPr>
        <p:spPr>
          <a:xfrm>
            <a:off x="4762407" y="158464"/>
            <a:ext cx="8606745" cy="637032"/>
          </a:xfrm>
          <a:prstGeom prst="rect">
            <a:avLst/>
          </a:prstGeom>
        </p:spPr>
        <p:txBody>
          <a:bodyPr lIns="0" tIns="0" rIns="0" bIns="0" rtlCol="0" anchor="t">
            <a:spAutoFit/>
          </a:bodyPr>
          <a:lstStyle/>
          <a:p>
            <a:pPr algn="ctr">
              <a:lnSpc>
                <a:spcPts val="4944"/>
              </a:lnSpc>
            </a:pPr>
            <a:r>
              <a:rPr lang="en-US" sz="4800" b="1" dirty="0">
                <a:solidFill>
                  <a:srgbClr val="3C4C59"/>
                </a:solidFill>
                <a:latin typeface="Canva Sans Bold"/>
                <a:ea typeface="Canva Sans Bold"/>
                <a:cs typeface="Canva Sans Bold"/>
                <a:sym typeface="Canva Sans Bold"/>
              </a:rPr>
              <a:t>First Presentation</a:t>
            </a:r>
          </a:p>
        </p:txBody>
      </p:sp>
      <p:sp>
        <p:nvSpPr>
          <p:cNvPr id="42" name="TextBox 42"/>
          <p:cNvSpPr txBox="1"/>
          <p:nvPr/>
        </p:nvSpPr>
        <p:spPr>
          <a:xfrm>
            <a:off x="6234292" y="1414365"/>
            <a:ext cx="5819416" cy="580391"/>
          </a:xfrm>
          <a:prstGeom prst="rect">
            <a:avLst/>
          </a:prstGeom>
        </p:spPr>
        <p:txBody>
          <a:bodyPr lIns="0" tIns="0" rIns="0" bIns="0" rtlCol="0" anchor="t">
            <a:spAutoFit/>
          </a:bodyPr>
          <a:lstStyle/>
          <a:p>
            <a:pPr algn="ctr">
              <a:lnSpc>
                <a:spcPts val="4759"/>
              </a:lnSpc>
            </a:pPr>
            <a:r>
              <a:rPr lang="en-US" sz="3399" b="1">
                <a:solidFill>
                  <a:srgbClr val="3C4C59"/>
                </a:solidFill>
                <a:latin typeface="Canva Sans Bold"/>
                <a:ea typeface="Canva Sans Bold"/>
                <a:cs typeface="Canva Sans Bold"/>
                <a:sym typeface="Canva Sans Bold"/>
              </a:rPr>
              <a:t>Sequale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1190"/>
            <a:ext cx="10408610" cy="1540358"/>
          </a:xfrm>
          <a:prstGeom prst="rect">
            <a:avLst/>
          </a:prstGeom>
        </p:spPr>
        <p:txBody>
          <a:bodyPr lIns="0" tIns="0" rIns="0" bIns="0" rtlCol="0" anchor="t">
            <a:spAutoFit/>
          </a:bodyPr>
          <a:lstStyle/>
          <a:p>
            <a:pPr algn="l">
              <a:lnSpc>
                <a:spcPts val="13068"/>
              </a:lnSpc>
            </a:pPr>
            <a:r>
              <a:rPr lang="en-US" sz="9600" b="1">
                <a:solidFill>
                  <a:srgbClr val="88B9C5"/>
                </a:solidFill>
                <a:latin typeface="Glacial Indifference Bold"/>
                <a:ea typeface="Glacial Indifference Bold"/>
                <a:cs typeface="Glacial Indifference Bold"/>
                <a:sym typeface="Glacial Indifference Bold"/>
              </a:rPr>
              <a:t>DIFFERENTIAL</a:t>
            </a:r>
          </a:p>
        </p:txBody>
      </p:sp>
      <p:grpSp>
        <p:nvGrpSpPr>
          <p:cNvPr id="3" name="Group 3"/>
          <p:cNvGrpSpPr/>
          <p:nvPr/>
        </p:nvGrpSpPr>
        <p:grpSpPr>
          <a:xfrm>
            <a:off x="1028700" y="6451479"/>
            <a:ext cx="9453446" cy="234506"/>
            <a:chOff x="0" y="0"/>
            <a:chExt cx="12604594" cy="312674"/>
          </a:xfrm>
        </p:grpSpPr>
        <p:sp>
          <p:nvSpPr>
            <p:cNvPr id="4" name="Freeform 4"/>
            <p:cNvSpPr/>
            <p:nvPr/>
          </p:nvSpPr>
          <p:spPr>
            <a:xfrm>
              <a:off x="0" y="0"/>
              <a:ext cx="9223890" cy="312674"/>
            </a:xfrm>
            <a:custGeom>
              <a:avLst/>
              <a:gdLst/>
              <a:ahLst/>
              <a:cxnLst/>
              <a:rect l="l" t="t" r="r" b="b"/>
              <a:pathLst>
                <a:path w="9223890" h="312674">
                  <a:moveTo>
                    <a:pt x="0" y="0"/>
                  </a:moveTo>
                  <a:lnTo>
                    <a:pt x="9223890" y="0"/>
                  </a:lnTo>
                  <a:lnTo>
                    <a:pt x="9223890" y="312674"/>
                  </a:lnTo>
                  <a:lnTo>
                    <a:pt x="0" y="3126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9560706" y="0"/>
              <a:ext cx="3043888" cy="312674"/>
            </a:xfrm>
            <a:custGeom>
              <a:avLst/>
              <a:gdLst/>
              <a:ahLst/>
              <a:cxnLst/>
              <a:rect l="l" t="t" r="r" b="b"/>
              <a:pathLst>
                <a:path w="3043888" h="312674">
                  <a:moveTo>
                    <a:pt x="0" y="0"/>
                  </a:moveTo>
                  <a:lnTo>
                    <a:pt x="3043888" y="0"/>
                  </a:lnTo>
                  <a:lnTo>
                    <a:pt x="3043888" y="312674"/>
                  </a:lnTo>
                  <a:lnTo>
                    <a:pt x="0" y="312674"/>
                  </a:lnTo>
                  <a:lnTo>
                    <a:pt x="0" y="0"/>
                  </a:lnTo>
                  <a:close/>
                </a:path>
              </a:pathLst>
            </a:custGeom>
            <a:blipFill>
              <a:blip r:embed="rId2">
                <a:extLst>
                  <a:ext uri="{96DAC541-7B7A-43D3-8B79-37D633B846F1}">
                    <asvg:svgBlip xmlns:asvg="http://schemas.microsoft.com/office/drawing/2016/SVG/main" r:embed="rId3"/>
                  </a:ext>
                </a:extLst>
              </a:blip>
              <a:stretch>
                <a:fillRect r="-203029"/>
              </a:stretch>
            </a:blipFill>
          </p:spPr>
          <p:txBody>
            <a:bodyPr/>
            <a:lstStyle/>
            <a:p>
              <a:endParaRPr lang="en-GB"/>
            </a:p>
          </p:txBody>
        </p:sp>
      </p:grpSp>
      <p:grpSp>
        <p:nvGrpSpPr>
          <p:cNvPr id="6" name="Group 6"/>
          <p:cNvGrpSpPr/>
          <p:nvPr/>
        </p:nvGrpSpPr>
        <p:grpSpPr>
          <a:xfrm>
            <a:off x="12001217" y="1028700"/>
            <a:ext cx="5284702" cy="8297005"/>
            <a:chOff x="0" y="0"/>
            <a:chExt cx="7046270" cy="11062674"/>
          </a:xfrm>
        </p:grpSpPr>
        <p:grpSp>
          <p:nvGrpSpPr>
            <p:cNvPr id="7" name="Group 7"/>
            <p:cNvGrpSpPr/>
            <p:nvPr/>
          </p:nvGrpSpPr>
          <p:grpSpPr>
            <a:xfrm>
              <a:off x="2384784" y="8785973"/>
              <a:ext cx="2276701" cy="227670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B9C5"/>
              </a:solidFill>
            </p:spPr>
            <p:txBody>
              <a:bodyPr/>
              <a:lstStyle/>
              <a:p>
                <a:endParaRPr lang="en-GB"/>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0"/>
              <a:ext cx="7046270" cy="9924323"/>
            </a:xfrm>
            <a:custGeom>
              <a:avLst/>
              <a:gdLst/>
              <a:ahLst/>
              <a:cxnLst/>
              <a:rect l="l" t="t" r="r" b="b"/>
              <a:pathLst>
                <a:path w="7046270" h="9924323">
                  <a:moveTo>
                    <a:pt x="0" y="0"/>
                  </a:moveTo>
                  <a:lnTo>
                    <a:pt x="7046270" y="0"/>
                  </a:lnTo>
                  <a:lnTo>
                    <a:pt x="7046270" y="9924323"/>
                  </a:lnTo>
                  <a:lnTo>
                    <a:pt x="0" y="99243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grpSp>
        <p:nvGrpSpPr>
          <p:cNvPr id="11" name="Group 11"/>
          <p:cNvGrpSpPr/>
          <p:nvPr/>
        </p:nvGrpSpPr>
        <p:grpSpPr>
          <a:xfrm>
            <a:off x="11586735" y="5434141"/>
            <a:ext cx="8493925" cy="849392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A74"/>
            </a:soli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028700" y="4086939"/>
            <a:ext cx="10408610" cy="1679947"/>
          </a:xfrm>
          <a:prstGeom prst="rect">
            <a:avLst/>
          </a:prstGeom>
        </p:spPr>
        <p:txBody>
          <a:bodyPr lIns="0" tIns="0" rIns="0" bIns="0" rtlCol="0" anchor="t">
            <a:spAutoFit/>
          </a:bodyPr>
          <a:lstStyle/>
          <a:p>
            <a:pPr algn="l">
              <a:lnSpc>
                <a:spcPts val="13068"/>
              </a:lnSpc>
            </a:pPr>
            <a:r>
              <a:rPr lang="en-US" sz="9600" b="1">
                <a:solidFill>
                  <a:srgbClr val="0D3A74"/>
                </a:solidFill>
                <a:latin typeface="Glacial Indifference Bold"/>
                <a:ea typeface="Glacial Indifference Bold"/>
                <a:cs typeface="Glacial Indifference Bold"/>
                <a:sym typeface="Glacial Indifference Bold"/>
              </a:rPr>
              <a:t>DIAGNOSES</a:t>
            </a:r>
            <a:r>
              <a:rPr lang="en-US" sz="13200" b="1">
                <a:solidFill>
                  <a:srgbClr val="0D3A74"/>
                </a:solidFill>
                <a:latin typeface="Glacial Indifference Bold"/>
                <a:ea typeface="Glacial Indifference Bold"/>
                <a:cs typeface="Glacial Indifference Bold"/>
                <a:sym typeface="Glacial Indifference Bold"/>
              </a:rPr>
              <a:t>?</a:t>
            </a:r>
          </a:p>
        </p:txBody>
      </p:sp>
      <p:sp>
        <p:nvSpPr>
          <p:cNvPr id="15" name="Freeform 15"/>
          <p:cNvSpPr/>
          <p:nvPr/>
        </p:nvSpPr>
        <p:spPr>
          <a:xfrm>
            <a:off x="12259800" y="2850463"/>
            <a:ext cx="5341912" cy="7436537"/>
          </a:xfrm>
          <a:custGeom>
            <a:avLst/>
            <a:gdLst/>
            <a:ahLst/>
            <a:cxnLst/>
            <a:rect l="l" t="t" r="r" b="b"/>
            <a:pathLst>
              <a:path w="5341912" h="7436537">
                <a:moveTo>
                  <a:pt x="0" y="0"/>
                </a:moveTo>
                <a:lnTo>
                  <a:pt x="5341913" y="0"/>
                </a:lnTo>
                <a:lnTo>
                  <a:pt x="5341913" y="7436537"/>
                </a:lnTo>
                <a:lnTo>
                  <a:pt x="0" y="7436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990687" y="2109852"/>
            <a:ext cx="4128382" cy="5908239"/>
          </a:xfrm>
          <a:custGeom>
            <a:avLst/>
            <a:gdLst/>
            <a:ahLst/>
            <a:cxnLst/>
            <a:rect l="l" t="t" r="r" b="b"/>
            <a:pathLst>
              <a:path w="4128382" h="5908239">
                <a:moveTo>
                  <a:pt x="0" y="0"/>
                </a:moveTo>
                <a:lnTo>
                  <a:pt x="4128382" y="0"/>
                </a:lnTo>
                <a:lnTo>
                  <a:pt x="4128382" y="5908240"/>
                </a:lnTo>
                <a:lnTo>
                  <a:pt x="0" y="5908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10800000" flipH="1">
            <a:off x="7768574" y="2109852"/>
            <a:ext cx="4128382" cy="5908239"/>
          </a:xfrm>
          <a:custGeom>
            <a:avLst/>
            <a:gdLst/>
            <a:ahLst/>
            <a:cxnLst/>
            <a:rect l="l" t="t" r="r" b="b"/>
            <a:pathLst>
              <a:path w="4128382" h="5908239">
                <a:moveTo>
                  <a:pt x="4128382" y="0"/>
                </a:moveTo>
                <a:lnTo>
                  <a:pt x="0" y="0"/>
                </a:lnTo>
                <a:lnTo>
                  <a:pt x="0" y="5908240"/>
                </a:lnTo>
                <a:lnTo>
                  <a:pt x="4128382" y="5908240"/>
                </a:lnTo>
                <a:lnTo>
                  <a:pt x="412838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rot="-7974226">
            <a:off x="9494051" y="2140790"/>
            <a:ext cx="1166634" cy="1841782"/>
            <a:chOff x="0" y="0"/>
            <a:chExt cx="298953" cy="471961"/>
          </a:xfrm>
        </p:grpSpPr>
        <p:sp>
          <p:nvSpPr>
            <p:cNvPr id="5" name="Freeform 5"/>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GB"/>
            </a:p>
          </p:txBody>
        </p:sp>
        <p:sp>
          <p:nvSpPr>
            <p:cNvPr id="6" name="TextBox 6"/>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grpSp>
        <p:nvGrpSpPr>
          <p:cNvPr id="7" name="Group 7"/>
          <p:cNvGrpSpPr/>
          <p:nvPr/>
        </p:nvGrpSpPr>
        <p:grpSpPr>
          <a:xfrm rot="10468371">
            <a:off x="7878764" y="1843317"/>
            <a:ext cx="1166634" cy="1841782"/>
            <a:chOff x="0" y="0"/>
            <a:chExt cx="298953" cy="471961"/>
          </a:xfrm>
        </p:grpSpPr>
        <p:sp>
          <p:nvSpPr>
            <p:cNvPr id="8" name="Freeform 8"/>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GB"/>
            </a:p>
          </p:txBody>
        </p:sp>
        <p:sp>
          <p:nvSpPr>
            <p:cNvPr id="9" name="TextBox 9"/>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grpSp>
        <p:nvGrpSpPr>
          <p:cNvPr id="10" name="Group 10"/>
          <p:cNvGrpSpPr/>
          <p:nvPr/>
        </p:nvGrpSpPr>
        <p:grpSpPr>
          <a:xfrm rot="-10216402">
            <a:off x="8857779" y="1932147"/>
            <a:ext cx="1166634" cy="1841782"/>
            <a:chOff x="0" y="0"/>
            <a:chExt cx="298953" cy="471961"/>
          </a:xfrm>
        </p:grpSpPr>
        <p:sp>
          <p:nvSpPr>
            <p:cNvPr id="11" name="Freeform 11"/>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GB"/>
            </a:p>
          </p:txBody>
        </p:sp>
        <p:sp>
          <p:nvSpPr>
            <p:cNvPr id="12" name="TextBox 12"/>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grpSp>
        <p:nvGrpSpPr>
          <p:cNvPr id="13" name="Group 13"/>
          <p:cNvGrpSpPr/>
          <p:nvPr/>
        </p:nvGrpSpPr>
        <p:grpSpPr>
          <a:xfrm rot="8226195">
            <a:off x="7209462" y="2153778"/>
            <a:ext cx="1166634" cy="1841782"/>
            <a:chOff x="0" y="0"/>
            <a:chExt cx="298953" cy="471961"/>
          </a:xfrm>
        </p:grpSpPr>
        <p:sp>
          <p:nvSpPr>
            <p:cNvPr id="14" name="Freeform 14"/>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en-GB"/>
            </a:p>
          </p:txBody>
        </p:sp>
        <p:sp>
          <p:nvSpPr>
            <p:cNvPr id="15" name="TextBox 15"/>
            <p:cNvSpPr txBox="1"/>
            <p:nvPr/>
          </p:nvSpPr>
          <p:spPr>
            <a:xfrm>
              <a:off x="0" y="-57150"/>
              <a:ext cx="298953" cy="529111"/>
            </a:xfrm>
            <a:prstGeom prst="rect">
              <a:avLst/>
            </a:prstGeom>
          </p:spPr>
          <p:txBody>
            <a:bodyPr lIns="52212" tIns="52212" rIns="52212" bIns="52212" rtlCol="0" anchor="ctr"/>
            <a:lstStyle/>
            <a:p>
              <a:pPr algn="ctr">
                <a:lnSpc>
                  <a:spcPts val="3359"/>
                </a:lnSpc>
              </a:pPr>
              <a:endParaRPr/>
            </a:p>
          </p:txBody>
        </p:sp>
      </p:grpSp>
      <p:sp>
        <p:nvSpPr>
          <p:cNvPr id="16" name="Freeform 16"/>
          <p:cNvSpPr/>
          <p:nvPr/>
        </p:nvSpPr>
        <p:spPr>
          <a:xfrm>
            <a:off x="9423993" y="6760653"/>
            <a:ext cx="759777" cy="699945"/>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GB"/>
          </a:p>
        </p:txBody>
      </p:sp>
      <p:sp>
        <p:nvSpPr>
          <p:cNvPr id="17" name="Freeform 17"/>
          <p:cNvSpPr/>
          <p:nvPr/>
        </p:nvSpPr>
        <p:spPr>
          <a:xfrm>
            <a:off x="6441977" y="3850859"/>
            <a:ext cx="813515" cy="803347"/>
          </a:xfrm>
          <a:custGeom>
            <a:avLst/>
            <a:gdLst/>
            <a:ahLst/>
            <a:cxnLst/>
            <a:rect l="l" t="t" r="r" b="b"/>
            <a:pathLst>
              <a:path w="813515" h="803347">
                <a:moveTo>
                  <a:pt x="0" y="0"/>
                </a:moveTo>
                <a:lnTo>
                  <a:pt x="813516" y="0"/>
                </a:lnTo>
                <a:lnTo>
                  <a:pt x="813516" y="803347"/>
                </a:lnTo>
                <a:lnTo>
                  <a:pt x="0" y="8033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GB"/>
          </a:p>
        </p:txBody>
      </p:sp>
      <p:sp>
        <p:nvSpPr>
          <p:cNvPr id="18" name="Freeform 18"/>
          <p:cNvSpPr/>
          <p:nvPr/>
        </p:nvSpPr>
        <p:spPr>
          <a:xfrm>
            <a:off x="6441977" y="5461878"/>
            <a:ext cx="809625" cy="789312"/>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en-GB"/>
          </a:p>
        </p:txBody>
      </p:sp>
      <p:sp>
        <p:nvSpPr>
          <p:cNvPr id="19" name="Freeform 19"/>
          <p:cNvSpPr/>
          <p:nvPr/>
        </p:nvSpPr>
        <p:spPr>
          <a:xfrm>
            <a:off x="10638190" y="5449657"/>
            <a:ext cx="809625" cy="813756"/>
          </a:xfrm>
          <a:custGeom>
            <a:avLst/>
            <a:gdLst/>
            <a:ahLst/>
            <a:cxnLst/>
            <a:rect l="l" t="t" r="r" b="b"/>
            <a:pathLst>
              <a:path w="809625" h="813756">
                <a:moveTo>
                  <a:pt x="0" y="0"/>
                </a:moveTo>
                <a:lnTo>
                  <a:pt x="809625" y="0"/>
                </a:lnTo>
                <a:lnTo>
                  <a:pt x="809625" y="813755"/>
                </a:lnTo>
                <a:lnTo>
                  <a:pt x="0" y="813755"/>
                </a:lnTo>
                <a:lnTo>
                  <a:pt x="0" y="0"/>
                </a:lnTo>
                <a:close/>
              </a:path>
            </a:pathLst>
          </a:custGeom>
          <a:blipFill>
            <a:blip r:embed="rId12">
              <a:extLst>
                <a:ext uri="{96DAC541-7B7A-43D3-8B79-37D633B846F1}">
                  <asvg:svgBlip xmlns:asvg="http://schemas.microsoft.com/office/drawing/2016/SVG/main" r:embed="rId13"/>
                </a:ext>
              </a:extLst>
            </a:blip>
            <a:stretch>
              <a:fillRect l="-1742" t="-1421" r="-1872" b="-1668"/>
            </a:stretch>
          </a:blipFill>
          <a:ln cap="sq">
            <a:noFill/>
            <a:prstDash val="solid"/>
            <a:miter/>
          </a:ln>
        </p:spPr>
        <p:txBody>
          <a:bodyPr/>
          <a:lstStyle/>
          <a:p>
            <a:endParaRPr lang="en-GB"/>
          </a:p>
        </p:txBody>
      </p:sp>
      <p:sp>
        <p:nvSpPr>
          <p:cNvPr id="20" name="Freeform 20"/>
          <p:cNvSpPr/>
          <p:nvPr/>
        </p:nvSpPr>
        <p:spPr>
          <a:xfrm>
            <a:off x="0" y="0"/>
            <a:ext cx="824582" cy="628744"/>
          </a:xfrm>
          <a:custGeom>
            <a:avLst/>
            <a:gdLst/>
            <a:ahLst/>
            <a:cxnLst/>
            <a:rect l="l" t="t" r="r" b="b"/>
            <a:pathLst>
              <a:path w="824582" h="628744">
                <a:moveTo>
                  <a:pt x="0" y="0"/>
                </a:moveTo>
                <a:lnTo>
                  <a:pt x="824582" y="0"/>
                </a:lnTo>
                <a:lnTo>
                  <a:pt x="824582" y="628744"/>
                </a:lnTo>
                <a:lnTo>
                  <a:pt x="0" y="6287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1" name="Freeform 21"/>
          <p:cNvSpPr/>
          <p:nvPr/>
        </p:nvSpPr>
        <p:spPr>
          <a:xfrm>
            <a:off x="17463418" y="9658256"/>
            <a:ext cx="824582" cy="628744"/>
          </a:xfrm>
          <a:custGeom>
            <a:avLst/>
            <a:gdLst/>
            <a:ahLst/>
            <a:cxnLst/>
            <a:rect l="l" t="t" r="r" b="b"/>
            <a:pathLst>
              <a:path w="824582" h="628744">
                <a:moveTo>
                  <a:pt x="0" y="0"/>
                </a:moveTo>
                <a:lnTo>
                  <a:pt x="824582" y="0"/>
                </a:lnTo>
                <a:lnTo>
                  <a:pt x="824582" y="628744"/>
                </a:lnTo>
                <a:lnTo>
                  <a:pt x="0" y="6287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2" name="Freeform 22"/>
          <p:cNvSpPr/>
          <p:nvPr/>
        </p:nvSpPr>
        <p:spPr>
          <a:xfrm>
            <a:off x="-208471" y="9543261"/>
            <a:ext cx="754613" cy="858735"/>
          </a:xfrm>
          <a:custGeom>
            <a:avLst/>
            <a:gdLst/>
            <a:ahLst/>
            <a:cxnLst/>
            <a:rect l="l" t="t" r="r" b="b"/>
            <a:pathLst>
              <a:path w="754613" h="858735">
                <a:moveTo>
                  <a:pt x="0" y="0"/>
                </a:moveTo>
                <a:lnTo>
                  <a:pt x="754613" y="0"/>
                </a:lnTo>
                <a:lnTo>
                  <a:pt x="754613" y="858734"/>
                </a:lnTo>
                <a:lnTo>
                  <a:pt x="0" y="8587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3" name="Freeform 23"/>
          <p:cNvSpPr/>
          <p:nvPr/>
        </p:nvSpPr>
        <p:spPr>
          <a:xfrm>
            <a:off x="17875709" y="-94013"/>
            <a:ext cx="609826" cy="722757"/>
          </a:xfrm>
          <a:custGeom>
            <a:avLst/>
            <a:gdLst/>
            <a:ahLst/>
            <a:cxnLst/>
            <a:rect l="l" t="t" r="r" b="b"/>
            <a:pathLst>
              <a:path w="609826" h="722757">
                <a:moveTo>
                  <a:pt x="0" y="0"/>
                </a:moveTo>
                <a:lnTo>
                  <a:pt x="609826" y="0"/>
                </a:lnTo>
                <a:lnTo>
                  <a:pt x="609826" y="722757"/>
                </a:lnTo>
                <a:lnTo>
                  <a:pt x="0" y="72275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24" name="Freeform 24"/>
          <p:cNvSpPr/>
          <p:nvPr/>
        </p:nvSpPr>
        <p:spPr>
          <a:xfrm rot="5400000">
            <a:off x="17797907" y="5199558"/>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25" name="Freeform 25"/>
          <p:cNvSpPr/>
          <p:nvPr/>
        </p:nvSpPr>
        <p:spPr>
          <a:xfrm rot="5400000">
            <a:off x="-120139" y="683221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26" name="Freeform 26"/>
          <p:cNvSpPr/>
          <p:nvPr/>
        </p:nvSpPr>
        <p:spPr>
          <a:xfrm>
            <a:off x="7740006" y="6712077"/>
            <a:ext cx="809625" cy="797097"/>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24">
              <a:extLst>
                <a:ext uri="{96DAC541-7B7A-43D3-8B79-37D633B846F1}">
                  <asvg:svgBlip xmlns:asvg="http://schemas.microsoft.com/office/drawing/2016/SVG/main" r:embed="rId25"/>
                </a:ext>
              </a:extLst>
            </a:blip>
            <a:stretch>
              <a:fillRect l="-1161" t="-2036" r="-1538" b="-2276"/>
            </a:stretch>
          </a:blipFill>
          <a:ln cap="sq">
            <a:noFill/>
            <a:prstDash val="solid"/>
            <a:miter/>
          </a:ln>
        </p:spPr>
        <p:txBody>
          <a:bodyPr/>
          <a:lstStyle/>
          <a:p>
            <a:endParaRPr lang="en-GB"/>
          </a:p>
        </p:txBody>
      </p:sp>
      <p:sp>
        <p:nvSpPr>
          <p:cNvPr id="27" name="Freeform 27"/>
          <p:cNvSpPr/>
          <p:nvPr/>
        </p:nvSpPr>
        <p:spPr>
          <a:xfrm>
            <a:off x="10732770" y="3847720"/>
            <a:ext cx="784202" cy="809625"/>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6">
              <a:extLst>
                <a:ext uri="{96DAC541-7B7A-43D3-8B79-37D633B846F1}">
                  <asvg:svgBlip xmlns:asvg="http://schemas.microsoft.com/office/drawing/2016/SVG/main" r:embed="rId27"/>
                </a:ext>
              </a:extLst>
            </a:blip>
            <a:stretch>
              <a:fillRect l="-2575" t="-1412" r="-3409" b="-1244"/>
            </a:stretch>
          </a:blipFill>
        </p:spPr>
        <p:txBody>
          <a:bodyPr/>
          <a:lstStyle/>
          <a:p>
            <a:endParaRPr lang="en-GB"/>
          </a:p>
        </p:txBody>
      </p:sp>
      <p:sp>
        <p:nvSpPr>
          <p:cNvPr id="28" name="Freeform 28"/>
          <p:cNvSpPr/>
          <p:nvPr/>
        </p:nvSpPr>
        <p:spPr>
          <a:xfrm>
            <a:off x="8263845" y="4430466"/>
            <a:ext cx="1517094" cy="1426069"/>
          </a:xfrm>
          <a:custGeom>
            <a:avLst/>
            <a:gdLst/>
            <a:ahLst/>
            <a:cxnLst/>
            <a:rect l="l" t="t" r="r" b="b"/>
            <a:pathLst>
              <a:path w="1517094" h="1426069">
                <a:moveTo>
                  <a:pt x="0" y="0"/>
                </a:moveTo>
                <a:lnTo>
                  <a:pt x="1517095" y="0"/>
                </a:lnTo>
                <a:lnTo>
                  <a:pt x="1517095" y="1426068"/>
                </a:lnTo>
                <a:lnTo>
                  <a:pt x="0" y="1426068"/>
                </a:lnTo>
                <a:lnTo>
                  <a:pt x="0" y="0"/>
                </a:lnTo>
                <a:close/>
              </a:path>
            </a:pathLst>
          </a:custGeom>
          <a:blipFill>
            <a:blip r:embed="rId28">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en-GB"/>
          </a:p>
        </p:txBody>
      </p:sp>
      <p:sp>
        <p:nvSpPr>
          <p:cNvPr id="29" name="TextBox 29"/>
          <p:cNvSpPr txBox="1"/>
          <p:nvPr/>
        </p:nvSpPr>
        <p:spPr>
          <a:xfrm>
            <a:off x="1654516" y="2363589"/>
            <a:ext cx="3862070" cy="396240"/>
          </a:xfrm>
          <a:prstGeom prst="rect">
            <a:avLst/>
          </a:prstGeom>
        </p:spPr>
        <p:txBody>
          <a:bodyPr lIns="0" tIns="0" rIns="0" bIns="0" rtlCol="0" anchor="t">
            <a:spAutoFit/>
          </a:bodyPr>
          <a:lstStyle/>
          <a:p>
            <a:pPr algn="r">
              <a:lnSpc>
                <a:spcPts val="3359"/>
              </a:lnSpc>
            </a:pPr>
            <a:r>
              <a:rPr lang="en-US" sz="2400" b="1">
                <a:solidFill>
                  <a:srgbClr val="3C4C59"/>
                </a:solidFill>
                <a:latin typeface="Canva Sans Bold"/>
                <a:ea typeface="Canva Sans Bold"/>
                <a:cs typeface="Canva Sans Bold"/>
                <a:sym typeface="Canva Sans Bold"/>
              </a:rPr>
              <a:t> Infiltrative Liver Diseases</a:t>
            </a:r>
          </a:p>
        </p:txBody>
      </p:sp>
      <p:sp>
        <p:nvSpPr>
          <p:cNvPr id="30" name="TextBox 30"/>
          <p:cNvSpPr txBox="1"/>
          <p:nvPr/>
        </p:nvSpPr>
        <p:spPr>
          <a:xfrm>
            <a:off x="2376282" y="3009774"/>
            <a:ext cx="3140305" cy="1921510"/>
          </a:xfrm>
          <a:prstGeom prst="rect">
            <a:avLst/>
          </a:prstGeom>
        </p:spPr>
        <p:txBody>
          <a:bodyPr lIns="0" tIns="0" rIns="0" bIns="0" rtlCol="0" anchor="t">
            <a:spAutoFit/>
          </a:bodyPr>
          <a:lstStyle/>
          <a:p>
            <a:pPr algn="r">
              <a:lnSpc>
                <a:spcPts val="2239"/>
              </a:lnSpc>
            </a:pPr>
            <a:r>
              <a:rPr lang="en-US" sz="1599">
                <a:solidFill>
                  <a:srgbClr val="63696F"/>
                </a:solidFill>
                <a:latin typeface="Canva Sans"/>
                <a:ea typeface="Canva Sans"/>
                <a:cs typeface="Canva Sans"/>
                <a:sym typeface="Canva Sans"/>
              </a:rPr>
              <a:t>Sarcoidosis</a:t>
            </a:r>
          </a:p>
          <a:p>
            <a:pPr algn="r">
              <a:lnSpc>
                <a:spcPts val="2239"/>
              </a:lnSpc>
            </a:pPr>
            <a:r>
              <a:rPr lang="en-US" sz="1599">
                <a:solidFill>
                  <a:srgbClr val="63696F"/>
                </a:solidFill>
                <a:latin typeface="Canva Sans"/>
                <a:ea typeface="Canva Sans"/>
                <a:cs typeface="Canva Sans"/>
                <a:sym typeface="Canva Sans"/>
              </a:rPr>
              <a:t>Lymphoma involving liver</a:t>
            </a:r>
          </a:p>
          <a:p>
            <a:pPr algn="r">
              <a:lnSpc>
                <a:spcPts val="2239"/>
              </a:lnSpc>
            </a:pPr>
            <a:r>
              <a:rPr lang="en-US" sz="1599">
                <a:solidFill>
                  <a:srgbClr val="63696F"/>
                </a:solidFill>
                <a:latin typeface="Canva Sans"/>
                <a:ea typeface="Canva Sans"/>
                <a:cs typeface="Canva Sans"/>
                <a:sym typeface="Canva Sans"/>
              </a:rPr>
              <a:t>Amyloidosis</a:t>
            </a:r>
          </a:p>
          <a:p>
            <a:pPr algn="r">
              <a:lnSpc>
                <a:spcPts val="2239"/>
              </a:lnSpc>
            </a:pPr>
            <a:r>
              <a:rPr lang="en-US" sz="1599">
                <a:solidFill>
                  <a:srgbClr val="63696F"/>
                </a:solidFill>
                <a:latin typeface="Canva Sans"/>
                <a:ea typeface="Canva Sans"/>
                <a:cs typeface="Canva Sans"/>
                <a:sym typeface="Canva Sans"/>
              </a:rPr>
              <a:t>Leukemia (esp. CLL or AML)</a:t>
            </a:r>
          </a:p>
          <a:p>
            <a:pPr algn="r">
              <a:lnSpc>
                <a:spcPts val="2239"/>
              </a:lnSpc>
            </a:pPr>
            <a:r>
              <a:rPr lang="en-US" sz="1599">
                <a:solidFill>
                  <a:srgbClr val="63696F"/>
                </a:solidFill>
                <a:latin typeface="Canva Sans"/>
                <a:ea typeface="Canva Sans"/>
                <a:cs typeface="Canva Sans"/>
                <a:sym typeface="Canva Sans"/>
              </a:rPr>
              <a:t>Hemochromatosis</a:t>
            </a:r>
          </a:p>
          <a:p>
            <a:pPr algn="r">
              <a:lnSpc>
                <a:spcPts val="2239"/>
              </a:lnSpc>
            </a:pPr>
            <a:r>
              <a:rPr lang="en-US" sz="1599">
                <a:solidFill>
                  <a:srgbClr val="63696F"/>
                </a:solidFill>
                <a:latin typeface="Canva Sans"/>
                <a:ea typeface="Canva Sans"/>
                <a:cs typeface="Canva Sans"/>
                <a:sym typeface="Canva Sans"/>
              </a:rPr>
              <a:t>Wilson’s disease</a:t>
            </a:r>
          </a:p>
          <a:p>
            <a:pPr marL="0" lvl="0" indent="0" algn="r">
              <a:lnSpc>
                <a:spcPts val="2239"/>
              </a:lnSpc>
              <a:spcBef>
                <a:spcPct val="0"/>
              </a:spcBef>
            </a:pPr>
            <a:r>
              <a:rPr lang="en-US" sz="1599">
                <a:solidFill>
                  <a:srgbClr val="63696F"/>
                </a:solidFill>
                <a:latin typeface="Canva Sans"/>
                <a:ea typeface="Canva Sans"/>
                <a:cs typeface="Canva Sans"/>
                <a:sym typeface="Canva Sans"/>
              </a:rPr>
              <a:t>Glycogen storage diseases </a:t>
            </a:r>
          </a:p>
        </p:txBody>
      </p:sp>
      <p:sp>
        <p:nvSpPr>
          <p:cNvPr id="31" name="TextBox 31"/>
          <p:cNvSpPr txBox="1"/>
          <p:nvPr/>
        </p:nvSpPr>
        <p:spPr>
          <a:xfrm>
            <a:off x="1028700" y="5346434"/>
            <a:ext cx="4487886" cy="815340"/>
          </a:xfrm>
          <a:prstGeom prst="rect">
            <a:avLst/>
          </a:prstGeom>
        </p:spPr>
        <p:txBody>
          <a:bodyPr lIns="0" tIns="0" rIns="0" bIns="0" rtlCol="0" anchor="t">
            <a:spAutoFit/>
          </a:bodyPr>
          <a:lstStyle/>
          <a:p>
            <a:pPr algn="r">
              <a:lnSpc>
                <a:spcPts val="3359"/>
              </a:lnSpc>
            </a:pPr>
            <a:r>
              <a:rPr lang="en-US" sz="2400" b="1">
                <a:solidFill>
                  <a:srgbClr val="3C4C59"/>
                </a:solidFill>
                <a:latin typeface="Canva Sans Bold"/>
                <a:ea typeface="Canva Sans Bold"/>
                <a:cs typeface="Canva Sans Bold"/>
                <a:sym typeface="Canva Sans Bold"/>
              </a:rPr>
              <a:t>Fat Accumulation or Metabolic Disorders</a:t>
            </a:r>
          </a:p>
        </p:txBody>
      </p:sp>
      <p:sp>
        <p:nvSpPr>
          <p:cNvPr id="32" name="TextBox 32"/>
          <p:cNvSpPr txBox="1"/>
          <p:nvPr/>
        </p:nvSpPr>
        <p:spPr>
          <a:xfrm>
            <a:off x="2374132" y="6289485"/>
            <a:ext cx="3140305" cy="540385"/>
          </a:xfrm>
          <a:prstGeom prst="rect">
            <a:avLst/>
          </a:prstGeom>
        </p:spPr>
        <p:txBody>
          <a:bodyPr lIns="0" tIns="0" rIns="0" bIns="0" rtlCol="0" anchor="t">
            <a:spAutoFit/>
          </a:bodyPr>
          <a:lstStyle/>
          <a:p>
            <a:pPr algn="r">
              <a:lnSpc>
                <a:spcPts val="2239"/>
              </a:lnSpc>
            </a:pPr>
            <a:r>
              <a:rPr lang="en-US" sz="1599">
                <a:solidFill>
                  <a:srgbClr val="63696F"/>
                </a:solidFill>
                <a:latin typeface="Canva Sans"/>
                <a:ea typeface="Canva Sans"/>
                <a:cs typeface="Canva Sans"/>
                <a:sym typeface="Canva Sans"/>
              </a:rPr>
              <a:t>NAFLD/NASH</a:t>
            </a:r>
          </a:p>
          <a:p>
            <a:pPr marL="0" lvl="0" indent="0" algn="r">
              <a:lnSpc>
                <a:spcPts val="2239"/>
              </a:lnSpc>
              <a:spcBef>
                <a:spcPct val="0"/>
              </a:spcBef>
            </a:pPr>
            <a:r>
              <a:rPr lang="en-US" sz="1599">
                <a:solidFill>
                  <a:srgbClr val="63696F"/>
                </a:solidFill>
                <a:latin typeface="Canva Sans"/>
                <a:ea typeface="Canva Sans"/>
                <a:cs typeface="Canva Sans"/>
                <a:sym typeface="Canva Sans"/>
              </a:rPr>
              <a:t>Alcoholic liver disease</a:t>
            </a:r>
          </a:p>
        </p:txBody>
      </p:sp>
      <p:sp>
        <p:nvSpPr>
          <p:cNvPr id="33" name="TextBox 33"/>
          <p:cNvSpPr txBox="1"/>
          <p:nvPr/>
        </p:nvSpPr>
        <p:spPr>
          <a:xfrm>
            <a:off x="3960389" y="7979992"/>
            <a:ext cx="3140305" cy="396240"/>
          </a:xfrm>
          <a:prstGeom prst="rect">
            <a:avLst/>
          </a:prstGeom>
        </p:spPr>
        <p:txBody>
          <a:bodyPr lIns="0" tIns="0" rIns="0" bIns="0" rtlCol="0" anchor="t">
            <a:spAutoFit/>
          </a:bodyPr>
          <a:lstStyle/>
          <a:p>
            <a:pPr algn="r">
              <a:lnSpc>
                <a:spcPts val="3359"/>
              </a:lnSpc>
            </a:pPr>
            <a:r>
              <a:rPr lang="en-US" sz="2400" b="1">
                <a:solidFill>
                  <a:srgbClr val="3C4C59"/>
                </a:solidFill>
                <a:latin typeface="Canva Sans Bold"/>
                <a:ea typeface="Canva Sans Bold"/>
                <a:cs typeface="Canva Sans Bold"/>
                <a:sym typeface="Canva Sans Bold"/>
              </a:rPr>
              <a:t> Storage Diseases</a:t>
            </a:r>
          </a:p>
        </p:txBody>
      </p:sp>
      <p:sp>
        <p:nvSpPr>
          <p:cNvPr id="34" name="TextBox 34"/>
          <p:cNvSpPr txBox="1"/>
          <p:nvPr/>
        </p:nvSpPr>
        <p:spPr>
          <a:xfrm>
            <a:off x="3495814" y="8626177"/>
            <a:ext cx="3604880" cy="540385"/>
          </a:xfrm>
          <a:prstGeom prst="rect">
            <a:avLst/>
          </a:prstGeom>
        </p:spPr>
        <p:txBody>
          <a:bodyPr lIns="0" tIns="0" rIns="0" bIns="0" rtlCol="0" anchor="t">
            <a:spAutoFit/>
          </a:bodyPr>
          <a:lstStyle/>
          <a:p>
            <a:pPr algn="r">
              <a:lnSpc>
                <a:spcPts val="2239"/>
              </a:lnSpc>
            </a:pPr>
            <a:r>
              <a:rPr lang="en-US" sz="1599">
                <a:solidFill>
                  <a:srgbClr val="63696F"/>
                </a:solidFill>
                <a:latin typeface="Canva Sans"/>
                <a:ea typeface="Canva Sans"/>
                <a:cs typeface="Canva Sans"/>
                <a:sym typeface="Canva Sans"/>
              </a:rPr>
              <a:t>Gaucher disease</a:t>
            </a:r>
          </a:p>
          <a:p>
            <a:pPr marL="0" lvl="0" indent="0" algn="r">
              <a:lnSpc>
                <a:spcPts val="2239"/>
              </a:lnSpc>
              <a:spcBef>
                <a:spcPct val="0"/>
              </a:spcBef>
            </a:pPr>
            <a:r>
              <a:rPr lang="en-US" sz="1599">
                <a:solidFill>
                  <a:srgbClr val="63696F"/>
                </a:solidFill>
                <a:latin typeface="Canva Sans"/>
                <a:ea typeface="Canva Sans"/>
                <a:cs typeface="Canva Sans"/>
                <a:sym typeface="Canva Sans"/>
              </a:rPr>
              <a:t>Niemann-Pick disease</a:t>
            </a:r>
          </a:p>
        </p:txBody>
      </p:sp>
      <p:sp>
        <p:nvSpPr>
          <p:cNvPr id="35" name="TextBox 35"/>
          <p:cNvSpPr txBox="1"/>
          <p:nvPr/>
        </p:nvSpPr>
        <p:spPr>
          <a:xfrm>
            <a:off x="10508650" y="7979992"/>
            <a:ext cx="3538512" cy="396240"/>
          </a:xfrm>
          <a:prstGeom prst="rect">
            <a:avLst/>
          </a:prstGeom>
        </p:spPr>
        <p:txBody>
          <a:bodyPr lIns="0" tIns="0" rIns="0" bIns="0" rtlCol="0" anchor="t">
            <a:spAutoFit/>
          </a:bodyPr>
          <a:lstStyle/>
          <a:p>
            <a:pPr algn="l">
              <a:lnSpc>
                <a:spcPts val="3359"/>
              </a:lnSpc>
            </a:pPr>
            <a:r>
              <a:rPr lang="en-US" sz="2400" b="1">
                <a:solidFill>
                  <a:srgbClr val="3C4C59"/>
                </a:solidFill>
                <a:latin typeface="Canva Sans Bold"/>
                <a:ea typeface="Canva Sans Bold"/>
                <a:cs typeface="Canva Sans Bold"/>
                <a:sym typeface="Canva Sans Bold"/>
              </a:rPr>
              <a:t>Other Rare Mimics</a:t>
            </a:r>
          </a:p>
        </p:txBody>
      </p:sp>
      <p:sp>
        <p:nvSpPr>
          <p:cNvPr id="36" name="TextBox 36"/>
          <p:cNvSpPr txBox="1"/>
          <p:nvPr/>
        </p:nvSpPr>
        <p:spPr>
          <a:xfrm>
            <a:off x="10508650" y="8626177"/>
            <a:ext cx="3538512" cy="816610"/>
          </a:xfrm>
          <a:prstGeom prst="rect">
            <a:avLst/>
          </a:prstGeom>
        </p:spPr>
        <p:txBody>
          <a:bodyPr lIns="0" tIns="0" rIns="0" bIns="0" rtlCol="0" anchor="t">
            <a:spAutoFit/>
          </a:bodyPr>
          <a:lstStyle/>
          <a:p>
            <a:pPr algn="l">
              <a:lnSpc>
                <a:spcPts val="2239"/>
              </a:lnSpc>
            </a:pPr>
            <a:r>
              <a:rPr lang="en-US" sz="1599">
                <a:solidFill>
                  <a:srgbClr val="63696F"/>
                </a:solidFill>
                <a:latin typeface="Canva Sans"/>
                <a:ea typeface="Canva Sans"/>
                <a:cs typeface="Canva Sans"/>
                <a:sym typeface="Canva Sans"/>
              </a:rPr>
              <a:t>Primary biliary cholangitis (PBC)</a:t>
            </a:r>
          </a:p>
          <a:p>
            <a:pPr algn="l">
              <a:lnSpc>
                <a:spcPts val="2239"/>
              </a:lnSpc>
            </a:pPr>
            <a:r>
              <a:rPr lang="en-US" sz="1599">
                <a:solidFill>
                  <a:srgbClr val="63696F"/>
                </a:solidFill>
                <a:latin typeface="Canva Sans"/>
                <a:ea typeface="Canva Sans"/>
                <a:cs typeface="Canva Sans"/>
                <a:sym typeface="Canva Sans"/>
              </a:rPr>
              <a:t>Primary sclerosing cholangitis (PSC)</a:t>
            </a:r>
          </a:p>
          <a:p>
            <a:pPr marL="0" lvl="0" indent="0" algn="l">
              <a:lnSpc>
                <a:spcPts val="2239"/>
              </a:lnSpc>
              <a:spcBef>
                <a:spcPct val="0"/>
              </a:spcBef>
            </a:pPr>
            <a:r>
              <a:rPr lang="en-US" sz="1599">
                <a:solidFill>
                  <a:srgbClr val="63696F"/>
                </a:solidFill>
                <a:latin typeface="Canva Sans"/>
                <a:ea typeface="Canva Sans"/>
                <a:cs typeface="Canva Sans"/>
                <a:sym typeface="Canva Sans"/>
              </a:rPr>
              <a:t>Tuberculosis of the liver</a:t>
            </a:r>
          </a:p>
        </p:txBody>
      </p:sp>
      <p:sp>
        <p:nvSpPr>
          <p:cNvPr id="37" name="TextBox 37"/>
          <p:cNvSpPr txBox="1"/>
          <p:nvPr/>
        </p:nvSpPr>
        <p:spPr>
          <a:xfrm>
            <a:off x="12373206" y="5346434"/>
            <a:ext cx="3140305" cy="396240"/>
          </a:xfrm>
          <a:prstGeom prst="rect">
            <a:avLst/>
          </a:prstGeom>
        </p:spPr>
        <p:txBody>
          <a:bodyPr lIns="0" tIns="0" rIns="0" bIns="0" rtlCol="0" anchor="t">
            <a:spAutoFit/>
          </a:bodyPr>
          <a:lstStyle/>
          <a:p>
            <a:pPr algn="l">
              <a:lnSpc>
                <a:spcPts val="3359"/>
              </a:lnSpc>
            </a:pPr>
            <a:r>
              <a:rPr lang="en-US" sz="2400" b="1">
                <a:solidFill>
                  <a:srgbClr val="3C4C59"/>
                </a:solidFill>
                <a:latin typeface="Canva Sans Bold"/>
                <a:ea typeface="Canva Sans Bold"/>
                <a:cs typeface="Canva Sans Bold"/>
                <a:sym typeface="Canva Sans Bold"/>
              </a:rPr>
              <a:t>Malignancy</a:t>
            </a:r>
          </a:p>
        </p:txBody>
      </p:sp>
      <p:sp>
        <p:nvSpPr>
          <p:cNvPr id="38" name="TextBox 38"/>
          <p:cNvSpPr txBox="1"/>
          <p:nvPr/>
        </p:nvSpPr>
        <p:spPr>
          <a:xfrm>
            <a:off x="12373206" y="5992619"/>
            <a:ext cx="3405776" cy="540385"/>
          </a:xfrm>
          <a:prstGeom prst="rect">
            <a:avLst/>
          </a:prstGeom>
        </p:spPr>
        <p:txBody>
          <a:bodyPr lIns="0" tIns="0" rIns="0" bIns="0" rtlCol="0" anchor="t">
            <a:spAutoFit/>
          </a:bodyPr>
          <a:lstStyle/>
          <a:p>
            <a:pPr algn="l">
              <a:lnSpc>
                <a:spcPts val="2239"/>
              </a:lnSpc>
            </a:pPr>
            <a:r>
              <a:rPr lang="en-US" sz="1599">
                <a:solidFill>
                  <a:srgbClr val="63696F"/>
                </a:solidFill>
                <a:latin typeface="Canva Sans"/>
                <a:ea typeface="Canva Sans"/>
                <a:cs typeface="Canva Sans"/>
                <a:sym typeface="Canva Sans"/>
              </a:rPr>
              <a:t>Metastatic liver disease</a:t>
            </a:r>
          </a:p>
          <a:p>
            <a:pPr marL="0" lvl="0" indent="0" algn="l">
              <a:lnSpc>
                <a:spcPts val="2239"/>
              </a:lnSpc>
              <a:spcBef>
                <a:spcPct val="0"/>
              </a:spcBef>
            </a:pPr>
            <a:r>
              <a:rPr lang="en-US" sz="1599">
                <a:solidFill>
                  <a:srgbClr val="63696F"/>
                </a:solidFill>
                <a:latin typeface="Canva Sans"/>
                <a:ea typeface="Canva Sans"/>
                <a:cs typeface="Canva Sans"/>
                <a:sym typeface="Canva Sans"/>
              </a:rPr>
              <a:t>Hepatocellular carcinoma (HCC)</a:t>
            </a:r>
          </a:p>
        </p:txBody>
      </p:sp>
      <p:sp>
        <p:nvSpPr>
          <p:cNvPr id="39" name="TextBox 39"/>
          <p:cNvSpPr txBox="1"/>
          <p:nvPr/>
        </p:nvSpPr>
        <p:spPr>
          <a:xfrm>
            <a:off x="12373206" y="2363589"/>
            <a:ext cx="3815195" cy="396240"/>
          </a:xfrm>
          <a:prstGeom prst="rect">
            <a:avLst/>
          </a:prstGeom>
        </p:spPr>
        <p:txBody>
          <a:bodyPr lIns="0" tIns="0" rIns="0" bIns="0" rtlCol="0" anchor="t">
            <a:spAutoFit/>
          </a:bodyPr>
          <a:lstStyle/>
          <a:p>
            <a:pPr algn="l">
              <a:lnSpc>
                <a:spcPts val="3359"/>
              </a:lnSpc>
            </a:pPr>
            <a:r>
              <a:rPr lang="en-US" sz="2400" b="1">
                <a:solidFill>
                  <a:srgbClr val="3C4C59"/>
                </a:solidFill>
                <a:latin typeface="Canva Sans Bold"/>
                <a:ea typeface="Canva Sans Bold"/>
                <a:cs typeface="Canva Sans Bold"/>
                <a:sym typeface="Canva Sans Bold"/>
              </a:rPr>
              <a:t>Congestive Hepatopathy</a:t>
            </a:r>
          </a:p>
        </p:txBody>
      </p:sp>
      <p:sp>
        <p:nvSpPr>
          <p:cNvPr id="40" name="TextBox 40"/>
          <p:cNvSpPr txBox="1"/>
          <p:nvPr/>
        </p:nvSpPr>
        <p:spPr>
          <a:xfrm>
            <a:off x="12373206" y="3009774"/>
            <a:ext cx="3538512" cy="540385"/>
          </a:xfrm>
          <a:prstGeom prst="rect">
            <a:avLst/>
          </a:prstGeom>
        </p:spPr>
        <p:txBody>
          <a:bodyPr lIns="0" tIns="0" rIns="0" bIns="0" rtlCol="0" anchor="t">
            <a:spAutoFit/>
          </a:bodyPr>
          <a:lstStyle/>
          <a:p>
            <a:pPr marL="0" lvl="0" indent="0" algn="l">
              <a:lnSpc>
                <a:spcPts val="2239"/>
              </a:lnSpc>
              <a:spcBef>
                <a:spcPct val="0"/>
              </a:spcBef>
            </a:pPr>
            <a:r>
              <a:rPr lang="en-US" sz="1599">
                <a:solidFill>
                  <a:srgbClr val="63696F"/>
                </a:solidFill>
                <a:latin typeface="Canva Sans"/>
                <a:ea typeface="Canva Sans"/>
                <a:cs typeface="Canva Sans"/>
                <a:sym typeface="Canva Sans"/>
              </a:rPr>
              <a:t>Right heart failure / constrictive pericarditis</a:t>
            </a:r>
          </a:p>
        </p:txBody>
      </p:sp>
      <p:sp>
        <p:nvSpPr>
          <p:cNvPr id="41" name="TextBox 41"/>
          <p:cNvSpPr txBox="1"/>
          <p:nvPr/>
        </p:nvSpPr>
        <p:spPr>
          <a:xfrm>
            <a:off x="4063424" y="706708"/>
            <a:ext cx="10161153" cy="637032"/>
          </a:xfrm>
          <a:prstGeom prst="rect">
            <a:avLst/>
          </a:prstGeom>
        </p:spPr>
        <p:txBody>
          <a:bodyPr lIns="0" tIns="0" rIns="0" bIns="0" rtlCol="0" anchor="t">
            <a:spAutoFit/>
          </a:bodyPr>
          <a:lstStyle/>
          <a:p>
            <a:pPr algn="ctr">
              <a:lnSpc>
                <a:spcPts val="4944"/>
              </a:lnSpc>
            </a:pPr>
            <a:r>
              <a:rPr lang="en-US" sz="4800" b="1" spc="153" dirty="0">
                <a:solidFill>
                  <a:srgbClr val="3C4C59"/>
                </a:solidFill>
                <a:latin typeface="Canva Sans Bold"/>
                <a:ea typeface="Canva Sans Bold"/>
                <a:cs typeface="Canva Sans Bold"/>
                <a:sym typeface="Canva Sans Bold"/>
              </a:rPr>
              <a:t>DIFFERENTIAL DIAGNOSIS LIST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8F84F8A6BE5746A579C9A99C45563E" ma:contentTypeVersion="13" ma:contentTypeDescription="Create a new document." ma:contentTypeScope="" ma:versionID="3e4bbb2bebf2a75218d0b0392507e512">
  <xsd:schema xmlns:xsd="http://www.w3.org/2001/XMLSchema" xmlns:xs="http://www.w3.org/2001/XMLSchema" xmlns:p="http://schemas.microsoft.com/office/2006/metadata/properties" xmlns:ns3="e7f29ea8-8ff3-42b0-b35e-d874d6bc0997" xmlns:ns4="c75c3609-b628-43c3-9831-c466357f53ad" targetNamespace="http://schemas.microsoft.com/office/2006/metadata/properties" ma:root="true" ma:fieldsID="8894a09d4a14fdb63824daed2d053d4a" ns3:_="" ns4:_="">
    <xsd:import namespace="e7f29ea8-8ff3-42b0-b35e-d874d6bc0997"/>
    <xsd:import namespace="c75c3609-b628-43c3-9831-c466357f53ad"/>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f29ea8-8ff3-42b0-b35e-d874d6bc09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5c3609-b628-43c3-9831-c466357f53a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7f29ea8-8ff3-42b0-b35e-d874d6bc0997" xsi:nil="true"/>
  </documentManagement>
</p:properties>
</file>

<file path=customXml/itemProps1.xml><?xml version="1.0" encoding="utf-8"?>
<ds:datastoreItem xmlns:ds="http://schemas.openxmlformats.org/officeDocument/2006/customXml" ds:itemID="{7B6F6021-53BD-4226-BBA4-5B6CF03DDE40}">
  <ds:schemaRefs>
    <ds:schemaRef ds:uri="c75c3609-b628-43c3-9831-c466357f53ad"/>
    <ds:schemaRef ds:uri="e7f29ea8-8ff3-42b0-b35e-d874d6bc09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2A75E5-62EE-42EE-93E0-E8A988CDBE25}">
  <ds:schemaRefs>
    <ds:schemaRef ds:uri="http://schemas.microsoft.com/sharepoint/v3/contenttype/forms"/>
  </ds:schemaRefs>
</ds:datastoreItem>
</file>

<file path=customXml/itemProps3.xml><?xml version="1.0" encoding="utf-8"?>
<ds:datastoreItem xmlns:ds="http://schemas.openxmlformats.org/officeDocument/2006/customXml" ds:itemID="{E6C50047-36F1-4626-9543-3CA18EFEB1E0}">
  <ds:schemaRefs>
    <ds:schemaRef ds:uri="http://www.w3.org/XML/1998/namespace"/>
    <ds:schemaRef ds:uri="e7f29ea8-8ff3-42b0-b35e-d874d6bc0997"/>
    <ds:schemaRef ds:uri="http://purl.org/dc/elements/1.1/"/>
    <ds:schemaRef ds:uri="c75c3609-b628-43c3-9831-c466357f53ad"/>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15</TotalTime>
  <Words>1759</Words>
  <Application>Microsoft Office PowerPoint</Application>
  <PresentationFormat>Custom</PresentationFormat>
  <Paragraphs>386</Paragraphs>
  <Slides>35</Slides>
  <Notes>0</Notes>
  <HiddenSlides>0</HiddenSlides>
  <MMClips>4</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35</vt:i4>
      </vt:variant>
    </vt:vector>
  </HeadingPairs>
  <TitlesOfParts>
    <vt:vector size="58" baseType="lpstr">
      <vt:lpstr>Arial</vt:lpstr>
      <vt:lpstr>Barlow Condensed Semi-Bold</vt:lpstr>
      <vt:lpstr>Neue Machina Ultra-Bold</vt:lpstr>
      <vt:lpstr>Poppins Bold</vt:lpstr>
      <vt:lpstr>Tenorite Display</vt:lpstr>
      <vt:lpstr>Canva Sans</vt:lpstr>
      <vt:lpstr>Canva Sans Bold Italics</vt:lpstr>
      <vt:lpstr>Century Gothic</vt:lpstr>
      <vt:lpstr>Neue Einstellung Bold</vt:lpstr>
      <vt:lpstr>Canva Sans Bold</vt:lpstr>
      <vt:lpstr>Coco Gothic Bold</vt:lpstr>
      <vt:lpstr>KG Primary Penmanship</vt:lpstr>
      <vt:lpstr>Poppins Semi-Bold</vt:lpstr>
      <vt:lpstr>Source Sans Pro Bold</vt:lpstr>
      <vt:lpstr>Source Sans Pro</vt:lpstr>
      <vt:lpstr>Calibri</vt:lpstr>
      <vt:lpstr>Glacial Indifference</vt:lpstr>
      <vt:lpstr>Script MT Bold</vt:lpstr>
      <vt:lpstr>ITC New Baskerville Semi-Bold</vt:lpstr>
      <vt:lpstr>Gagalin</vt:lpstr>
      <vt:lpstr>Glacial Indifference Bold</vt:lpstr>
      <vt:lpstr>Office Theme</vt:lpstr>
      <vt:lpstr>Vapor Trail</vt:lpstr>
      <vt:lpstr>PowerPoint Presentation</vt:lpstr>
      <vt:lpstr>First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drvarun tyagi</dc:creator>
  <cp:lastModifiedBy>TYAGI, Varun (MID AND SOUTH ESSEX NHS FOUNDATION TRUST)</cp:lastModifiedBy>
  <cp:revision>5</cp:revision>
  <dcterms:created xsi:type="dcterms:W3CDTF">2006-08-16T00:00:00Z</dcterms:created>
  <dcterms:modified xsi:type="dcterms:W3CDTF">2025-08-30T13:48:21Z</dcterms:modified>
  <dc:identifier>DAGiw3boGZE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0x0101007E8F84F8A6BE5746A579C9A99C45563E</vt:lpwstr>
  </property>
</Properties>
</file>